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8A5_4D190878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modernComment_7C5_10501E9A.xml" ContentType="application/vnd.ms-powerpoint.comments+xml"/>
  <Override PartName="/ppt/notesSlides/notesSlide38.xml" ContentType="application/vnd.openxmlformats-officedocument.presentationml.notesSlide+xml"/>
  <Override PartName="/ppt/comments/modernComment_811_B94C399E.xml" ContentType="application/vnd.ms-powerpoint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modernComment_124_0.xml" ContentType="application/vnd.ms-powerpoint.comments+xml"/>
  <Override PartName="/ppt/notesSlides/notesSlide5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modernComment_80A_17EDAE6A.xml" ContentType="application/vnd.ms-powerpoint.comments+xml"/>
  <Override PartName="/ppt/notesSlides/notesSlide61.xml" ContentType="application/vnd.openxmlformats-officedocument.presentationml.notesSlide+xml"/>
  <Override PartName="/ppt/comments/modernComment_837_DE4F18A9.xml" ContentType="application/vnd.ms-powerpoint.comments+xml"/>
  <Override PartName="/ppt/notesSlides/notesSlide6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78" r:id="rId2"/>
    <p:sldId id="2192" r:id="rId3"/>
    <p:sldId id="2253" r:id="rId4"/>
    <p:sldId id="2259" r:id="rId5"/>
    <p:sldId id="2282" r:id="rId6"/>
    <p:sldId id="2284" r:id="rId7"/>
    <p:sldId id="2258" r:id="rId8"/>
    <p:sldId id="2237" r:id="rId9"/>
    <p:sldId id="2286" r:id="rId10"/>
    <p:sldId id="1980" r:id="rId11"/>
    <p:sldId id="1981" r:id="rId12"/>
    <p:sldId id="1982" r:id="rId13"/>
    <p:sldId id="2216" r:id="rId14"/>
    <p:sldId id="2260" r:id="rId15"/>
    <p:sldId id="2139" r:id="rId16"/>
    <p:sldId id="2238" r:id="rId17"/>
    <p:sldId id="2212" r:id="rId18"/>
    <p:sldId id="2241" r:id="rId19"/>
    <p:sldId id="2215" r:id="rId20"/>
    <p:sldId id="2223" r:id="rId21"/>
    <p:sldId id="2224" r:id="rId22"/>
    <p:sldId id="2222" r:id="rId23"/>
    <p:sldId id="2285" r:id="rId24"/>
    <p:sldId id="2227" r:id="rId25"/>
    <p:sldId id="2226" r:id="rId26"/>
    <p:sldId id="2279" r:id="rId27"/>
    <p:sldId id="2276" r:id="rId28"/>
    <p:sldId id="2268" r:id="rId29"/>
    <p:sldId id="2281" r:id="rId30"/>
    <p:sldId id="2271" r:id="rId31"/>
    <p:sldId id="2277" r:id="rId32"/>
    <p:sldId id="2262" r:id="rId33"/>
    <p:sldId id="2278" r:id="rId34"/>
    <p:sldId id="2229" r:id="rId35"/>
    <p:sldId id="2213" r:id="rId36"/>
    <p:sldId id="2235" r:id="rId37"/>
    <p:sldId id="2234" r:id="rId38"/>
    <p:sldId id="2288" r:id="rId39"/>
    <p:sldId id="2287" r:id="rId40"/>
    <p:sldId id="1986" r:id="rId41"/>
    <p:sldId id="1847" r:id="rId42"/>
    <p:sldId id="1989" r:id="rId43"/>
    <p:sldId id="2065" r:id="rId44"/>
    <p:sldId id="2066" r:id="rId45"/>
    <p:sldId id="1994" r:id="rId46"/>
    <p:sldId id="2242" r:id="rId47"/>
    <p:sldId id="2243" r:id="rId48"/>
    <p:sldId id="2244" r:id="rId49"/>
    <p:sldId id="2247" r:id="rId50"/>
    <p:sldId id="2245" r:id="rId51"/>
    <p:sldId id="2246" r:id="rId52"/>
    <p:sldId id="2289" r:id="rId53"/>
    <p:sldId id="2006" r:id="rId54"/>
    <p:sldId id="256" r:id="rId55"/>
    <p:sldId id="2181" r:id="rId56"/>
    <p:sldId id="2182" r:id="rId57"/>
    <p:sldId id="2185" r:id="rId58"/>
    <p:sldId id="2186" r:id="rId59"/>
    <p:sldId id="2180" r:id="rId60"/>
    <p:sldId id="2184" r:id="rId61"/>
    <p:sldId id="2248" r:id="rId62"/>
    <p:sldId id="2106" r:id="rId63"/>
    <p:sldId id="292" r:id="rId64"/>
    <p:sldId id="2009" r:id="rId65"/>
    <p:sldId id="2250" r:id="rId66"/>
    <p:sldId id="2251" r:id="rId67"/>
    <p:sldId id="2252" r:id="rId68"/>
    <p:sldId id="2058" r:id="rId69"/>
    <p:sldId id="2103" r:id="rId70"/>
    <p:sldId id="2236" r:id="rId71"/>
    <p:sldId id="2280" r:id="rId72"/>
    <p:sldId id="2207" r:id="rId7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9"/>
    <a:srgbClr val="FFFFFF"/>
    <a:srgbClr val="FFFF00"/>
    <a:srgbClr val="FFD9D5"/>
    <a:srgbClr val="C00000"/>
    <a:srgbClr val="FC6A00"/>
    <a:srgbClr val="A24BE7"/>
    <a:srgbClr val="255ED3"/>
    <a:srgbClr val="DCE6F7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7"/>
    <p:restoredTop sz="78589"/>
  </p:normalViewPr>
  <p:slideViewPr>
    <p:cSldViewPr snapToGrid="0" snapToObjects="1">
      <p:cViewPr varScale="1">
        <p:scale>
          <a:sx n="110" d="100"/>
          <a:sy n="110" d="100"/>
        </p:scale>
        <p:origin x="1552" y="168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ownloads/results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small!$A$9:$A$12</c:f>
              <c:strCache>
                <c:ptCount val="4"/>
                <c:pt idx="0">
                  <c:v>World </c:v>
                </c:pt>
                <c:pt idx="1">
                  <c:v>Sports </c:v>
                </c:pt>
                <c:pt idx="2">
                  <c:v>Business </c:v>
                </c:pt>
                <c:pt idx="3">
                  <c:v>Tech </c:v>
                </c:pt>
              </c:strCache>
            </c:strRef>
          </c:cat>
          <c:val>
            <c:numRef>
              <c:f>small!$C$9:$C$12</c:f>
              <c:numCache>
                <c:formatCode>General</c:formatCode>
                <c:ptCount val="4"/>
                <c:pt idx="0">
                  <c:v>0.56369353219367158</c:v>
                </c:pt>
                <c:pt idx="1">
                  <c:v>0.32303984912453676</c:v>
                </c:pt>
                <c:pt idx="2">
                  <c:v>8.9375353132149421E-2</c:v>
                </c:pt>
                <c:pt idx="3">
                  <c:v>2.3891265549642243E-2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F-6140-BDE7-5CD88B542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1391039"/>
        <c:axId val="1503720128"/>
      </c:barChart>
      <c:catAx>
        <c:axId val="18813910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720128"/>
        <c:crosses val="autoZero"/>
        <c:auto val="1"/>
        <c:lblAlgn val="ctr"/>
        <c:lblOffset val="100"/>
        <c:noMultiLvlLbl val="0"/>
      </c:catAx>
      <c:valAx>
        <c:axId val="15037201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1039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11876742349186"/>
          <c:y val="0.14231672160659767"/>
          <c:w val="0.4908195524881741"/>
          <c:h val="0.8186689098002669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ICL!$A$2:$A$21</c:f>
              <c:strCache>
                <c:ptCount val="20"/>
                <c:pt idx="0">
                  <c:v>Foot</c:v>
                </c:pt>
                <c:pt idx="1">
                  <c:v>World</c:v>
                </c:pt>
                <c:pt idx="2">
                  <c:v>Sports</c:v>
                </c:pt>
                <c:pt idx="3">
                  <c:v>Te</c:v>
                </c:pt>
                <c:pt idx="4">
                  <c:v>Enter</c:v>
                </c:pt>
                <c:pt idx="5">
                  <c:v>T</c:v>
                </c:pt>
                <c:pt idx="6">
                  <c:v>Bus</c:v>
                </c:pt>
                <c:pt idx="7">
                  <c:v>Ar</c:v>
                </c:pt>
                <c:pt idx="8">
                  <c:v>F</c:v>
                </c:pt>
                <c:pt idx="9">
                  <c:v>B</c:v>
                </c:pt>
                <c:pt idx="10">
                  <c:v>&lt;0x0A&gt;</c:v>
                </c:pt>
                <c:pt idx="11">
                  <c:v>UK</c:v>
                </c:pt>
                <c:pt idx="12">
                  <c:v>Other</c:v>
                </c:pt>
                <c:pt idx="13">
                  <c:v>Europe</c:v>
                </c:pt>
                <c:pt idx="14">
                  <c:v>So</c:v>
                </c:pt>
                <c:pt idx="15">
                  <c:v>E</c:v>
                </c:pt>
                <c:pt idx="16">
                  <c:v>G</c:v>
                </c:pt>
                <c:pt idx="17">
                  <c:v>O</c:v>
                </c:pt>
                <c:pt idx="18">
                  <c:v>Sport</c:v>
                </c:pt>
                <c:pt idx="19">
                  <c:v>P</c:v>
                </c:pt>
              </c:strCache>
            </c:strRef>
          </c:cat>
          <c:val>
            <c:numRef>
              <c:f>ICL!$B$2:$B$21</c:f>
              <c:numCache>
                <c:formatCode>General</c:formatCode>
                <c:ptCount val="20"/>
                <c:pt idx="0">
                  <c:v>4.9029299989342603E-3</c:v>
                </c:pt>
                <c:pt idx="1">
                  <c:v>1.94909260608255E-3</c:v>
                </c:pt>
                <c:pt idx="2">
                  <c:v>1.6932507278397599E-3</c:v>
                </c:pt>
                <c:pt idx="3">
                  <c:v>8.5750949801877098E-4</c:v>
                </c:pt>
                <c:pt idx="4">
                  <c:v>6.5281253773718996E-4</c:v>
                </c:pt>
                <c:pt idx="5">
                  <c:v>4.4840329792350498E-4</c:v>
                </c:pt>
                <c:pt idx="6">
                  <c:v>4.1943724500015302E-4</c:v>
                </c:pt>
                <c:pt idx="7">
                  <c:v>4.0927654481492899E-4</c:v>
                </c:pt>
                <c:pt idx="8">
                  <c:v>3.3674744190648198E-4</c:v>
                </c:pt>
                <c:pt idx="9">
                  <c:v>3.3326601260341698E-4</c:v>
                </c:pt>
                <c:pt idx="10">
                  <c:v>2.8655555797740801E-4</c:v>
                </c:pt>
                <c:pt idx="11">
                  <c:v>2.5654112687334402E-4</c:v>
                </c:pt>
                <c:pt idx="12">
                  <c:v>2.5334378005936698E-4</c:v>
                </c:pt>
                <c:pt idx="13">
                  <c:v>2.31015554163604E-4</c:v>
                </c:pt>
                <c:pt idx="14">
                  <c:v>2.2220595565158801E-4</c:v>
                </c:pt>
                <c:pt idx="15">
                  <c:v>2.1663440566044301E-4</c:v>
                </c:pt>
                <c:pt idx="16">
                  <c:v>2.0430941367521801E-4</c:v>
                </c:pt>
                <c:pt idx="17">
                  <c:v>1.7974032380152399E-4</c:v>
                </c:pt>
                <c:pt idx="18">
                  <c:v>1.72159852809272E-4</c:v>
                </c:pt>
                <c:pt idx="19">
                  <c:v>1.6507701366208399E-4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8-B14B-8E05-88969AC83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5569296"/>
        <c:axId val="1615350656"/>
      </c:barChart>
      <c:catAx>
        <c:axId val="1615569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350656"/>
        <c:crosses val="autoZero"/>
        <c:auto val="1"/>
        <c:lblAlgn val="ctr"/>
        <c:lblOffset val="100"/>
        <c:noMultiLvlLbl val="0"/>
      </c:catAx>
      <c:valAx>
        <c:axId val="16153506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56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>
        <a:alpha val="85098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42251983892638"/>
          <c:y val="0.14117411264338267"/>
          <c:w val="0.5396014425855854"/>
          <c:h val="0.804352839426024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GD!$A$2:$A$21</c:f>
              <c:strCache>
                <c:ptCount val="20"/>
                <c:pt idx="0">
                  <c:v>Bus</c:v>
                </c:pt>
                <c:pt idx="1">
                  <c:v>F</c:v>
                </c:pt>
                <c:pt idx="2">
                  <c:v>Foot</c:v>
                </c:pt>
                <c:pt idx="3">
                  <c:v>B</c:v>
                </c:pt>
                <c:pt idx="4">
                  <c:v>Y</c:v>
                </c:pt>
                <c:pt idx="5">
                  <c:v>A</c:v>
                </c:pt>
                <c:pt idx="6">
                  <c:v>G</c:v>
                </c:pt>
                <c:pt idx="7">
                  <c:v>ES</c:v>
                </c:pt>
                <c:pt idx="8">
                  <c:v>World</c:v>
                </c:pt>
                <c:pt idx="9">
                  <c:v>"</c:v>
                </c:pt>
                <c:pt idx="10">
                  <c:v>News</c:v>
                </c:pt>
                <c:pt idx="11">
                  <c:v>Sports</c:v>
                </c:pt>
                <c:pt idx="12">
                  <c:v>C</c:v>
                </c:pt>
                <c:pt idx="13">
                  <c:v>In</c:v>
                </c:pt>
                <c:pt idx="14">
                  <c:v>Sk</c:v>
                </c:pt>
                <c:pt idx="15">
                  <c:v>Ind</c:v>
                </c:pt>
                <c:pt idx="16">
                  <c:v>W</c:v>
                </c:pt>
                <c:pt idx="17">
                  <c:v>He</c:v>
                </c:pt>
                <c:pt idx="18">
                  <c:v>N</c:v>
                </c:pt>
                <c:pt idx="19">
                  <c:v>SK</c:v>
                </c:pt>
              </c:strCache>
            </c:strRef>
          </c:cat>
          <c:val>
            <c:numRef>
              <c:f>GD!$B$2:$B$21</c:f>
              <c:numCache>
                <c:formatCode>General</c:formatCode>
                <c:ptCount val="20"/>
                <c:pt idx="0">
                  <c:v>7.4751116335391998E-2</c:v>
                </c:pt>
                <c:pt idx="1">
                  <c:v>9.6854623407125404E-3</c:v>
                </c:pt>
                <c:pt idx="2">
                  <c:v>9.54107008874416E-3</c:v>
                </c:pt>
                <c:pt idx="3">
                  <c:v>6.85864174738526E-3</c:v>
                </c:pt>
                <c:pt idx="4">
                  <c:v>4.0892451070249003E-3</c:v>
                </c:pt>
                <c:pt idx="5">
                  <c:v>3.28551582060754E-3</c:v>
                </c:pt>
                <c:pt idx="6">
                  <c:v>3.1495501752942801E-3</c:v>
                </c:pt>
                <c:pt idx="7">
                  <c:v>2.9318006709217999E-3</c:v>
                </c:pt>
                <c:pt idx="8">
                  <c:v>2.3594126105308498E-3</c:v>
                </c:pt>
                <c:pt idx="9">
                  <c:v>1.87761418055742E-3</c:v>
                </c:pt>
                <c:pt idx="10">
                  <c:v>1.5789248282089799E-3</c:v>
                </c:pt>
                <c:pt idx="11">
                  <c:v>1.352125313133E-3</c:v>
                </c:pt>
                <c:pt idx="12">
                  <c:v>1.1003325926139901E-3</c:v>
                </c:pt>
                <c:pt idx="13">
                  <c:v>1.0686250170692799E-3</c:v>
                </c:pt>
                <c:pt idx="14">
                  <c:v>1.0628693271428299E-3</c:v>
                </c:pt>
                <c:pt idx="15">
                  <c:v>1.0382261825725399E-3</c:v>
                </c:pt>
                <c:pt idx="16">
                  <c:v>1.01989146787673E-3</c:v>
                </c:pt>
                <c:pt idx="17">
                  <c:v>9.9211477208882505E-4</c:v>
                </c:pt>
                <c:pt idx="18">
                  <c:v>9.5207872800529003E-4</c:v>
                </c:pt>
                <c:pt idx="19">
                  <c:v>9.3039200874045404E-4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9-E548-A00C-40B566086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0363407"/>
        <c:axId val="790714256"/>
      </c:barChart>
      <c:catAx>
        <c:axId val="92036340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14256"/>
        <c:crosses val="autoZero"/>
        <c:auto val="1"/>
        <c:lblAlgn val="ctr"/>
        <c:lblOffset val="100"/>
        <c:noMultiLvlLbl val="0"/>
      </c:catAx>
      <c:valAx>
        <c:axId val="7907142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363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11876742349186"/>
          <c:y val="0.14231672160659767"/>
          <c:w val="0.4908195524881741"/>
          <c:h val="0.8186689098002669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ICL!$A$2:$A$21</c:f>
              <c:strCache>
                <c:ptCount val="20"/>
                <c:pt idx="0">
                  <c:v>Foot</c:v>
                </c:pt>
                <c:pt idx="1">
                  <c:v>World</c:v>
                </c:pt>
                <c:pt idx="2">
                  <c:v>Sports</c:v>
                </c:pt>
                <c:pt idx="3">
                  <c:v>Te</c:v>
                </c:pt>
                <c:pt idx="4">
                  <c:v>Enter</c:v>
                </c:pt>
                <c:pt idx="5">
                  <c:v>T</c:v>
                </c:pt>
                <c:pt idx="6">
                  <c:v>Bus</c:v>
                </c:pt>
                <c:pt idx="7">
                  <c:v>Ar</c:v>
                </c:pt>
                <c:pt idx="8">
                  <c:v>F</c:v>
                </c:pt>
                <c:pt idx="9">
                  <c:v>B</c:v>
                </c:pt>
                <c:pt idx="10">
                  <c:v>&lt;0x0A&gt;</c:v>
                </c:pt>
                <c:pt idx="11">
                  <c:v>UK</c:v>
                </c:pt>
                <c:pt idx="12">
                  <c:v>Other</c:v>
                </c:pt>
                <c:pt idx="13">
                  <c:v>Europe</c:v>
                </c:pt>
                <c:pt idx="14">
                  <c:v>So</c:v>
                </c:pt>
                <c:pt idx="15">
                  <c:v>E</c:v>
                </c:pt>
                <c:pt idx="16">
                  <c:v>G</c:v>
                </c:pt>
                <c:pt idx="17">
                  <c:v>O</c:v>
                </c:pt>
                <c:pt idx="18">
                  <c:v>Sport</c:v>
                </c:pt>
                <c:pt idx="19">
                  <c:v>P</c:v>
                </c:pt>
              </c:strCache>
            </c:strRef>
          </c:cat>
          <c:val>
            <c:numRef>
              <c:f>ICL!$B$2:$B$21</c:f>
              <c:numCache>
                <c:formatCode>General</c:formatCode>
                <c:ptCount val="20"/>
                <c:pt idx="0">
                  <c:v>4.9029299989342603E-3</c:v>
                </c:pt>
                <c:pt idx="1">
                  <c:v>1.94909260608255E-3</c:v>
                </c:pt>
                <c:pt idx="2">
                  <c:v>1.6932507278397599E-3</c:v>
                </c:pt>
                <c:pt idx="3">
                  <c:v>8.5750949801877098E-4</c:v>
                </c:pt>
                <c:pt idx="4">
                  <c:v>6.5281253773718996E-4</c:v>
                </c:pt>
                <c:pt idx="5">
                  <c:v>4.4840329792350498E-4</c:v>
                </c:pt>
                <c:pt idx="6">
                  <c:v>4.1943724500015302E-4</c:v>
                </c:pt>
                <c:pt idx="7">
                  <c:v>4.0927654481492899E-4</c:v>
                </c:pt>
                <c:pt idx="8">
                  <c:v>3.3674744190648198E-4</c:v>
                </c:pt>
                <c:pt idx="9">
                  <c:v>3.3326601260341698E-4</c:v>
                </c:pt>
                <c:pt idx="10">
                  <c:v>2.8655555797740801E-4</c:v>
                </c:pt>
                <c:pt idx="11">
                  <c:v>2.5654112687334402E-4</c:v>
                </c:pt>
                <c:pt idx="12">
                  <c:v>2.5334378005936698E-4</c:v>
                </c:pt>
                <c:pt idx="13">
                  <c:v>2.31015554163604E-4</c:v>
                </c:pt>
                <c:pt idx="14">
                  <c:v>2.2220595565158801E-4</c:v>
                </c:pt>
                <c:pt idx="15">
                  <c:v>2.1663440566044301E-4</c:v>
                </c:pt>
                <c:pt idx="16">
                  <c:v>2.0430941367521801E-4</c:v>
                </c:pt>
                <c:pt idx="17">
                  <c:v>1.7974032380152399E-4</c:v>
                </c:pt>
                <c:pt idx="18">
                  <c:v>1.72159852809272E-4</c:v>
                </c:pt>
                <c:pt idx="19">
                  <c:v>1.6507701366208399E-4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8-B14B-8E05-88969AC83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5569296"/>
        <c:axId val="1615350656"/>
      </c:barChart>
      <c:catAx>
        <c:axId val="16155692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350656"/>
        <c:crosses val="autoZero"/>
        <c:auto val="1"/>
        <c:lblAlgn val="ctr"/>
        <c:lblOffset val="100"/>
        <c:noMultiLvlLbl val="0"/>
      </c:catAx>
      <c:valAx>
        <c:axId val="16153506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5569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>
        <a:alpha val="85098"/>
      </a:srgbClr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small!$A$2:$A$5</c:f>
              <c:strCache>
                <c:ptCount val="4"/>
                <c:pt idx="0">
                  <c:v>World</c:v>
                </c:pt>
                <c:pt idx="1">
                  <c:v>Sports</c:v>
                </c:pt>
                <c:pt idx="2">
                  <c:v>Business</c:v>
                </c:pt>
                <c:pt idx="3">
                  <c:v>Tech</c:v>
                </c:pt>
              </c:strCache>
            </c:strRef>
          </c:cat>
          <c:val>
            <c:numRef>
              <c:f>small!$C$2:$C$5</c:f>
              <c:numCache>
                <c:formatCode>General</c:formatCode>
                <c:ptCount val="4"/>
                <c:pt idx="0">
                  <c:v>0.48551278089018246</c:v>
                </c:pt>
                <c:pt idx="1">
                  <c:v>0.46466785399858174</c:v>
                </c:pt>
                <c:pt idx="2">
                  <c:v>2.490968255561786E-2</c:v>
                </c:pt>
                <c:pt idx="3">
                  <c:v>2.490968255561786E-2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3-BD4D-8C4C-4C53AD4FF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1921983"/>
        <c:axId val="982370767"/>
      </c:barChart>
      <c:catAx>
        <c:axId val="9819219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370767"/>
        <c:crosses val="autoZero"/>
        <c:auto val="1"/>
        <c:lblAlgn val="ctr"/>
        <c:lblOffset val="100"/>
        <c:noMultiLvlLbl val="0"/>
      </c:catAx>
      <c:valAx>
        <c:axId val="98237076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small!$A$9:$A$12</c:f>
              <c:strCache>
                <c:ptCount val="4"/>
                <c:pt idx="0">
                  <c:v>World </c:v>
                </c:pt>
                <c:pt idx="1">
                  <c:v>Sports </c:v>
                </c:pt>
                <c:pt idx="2">
                  <c:v>Business </c:v>
                </c:pt>
                <c:pt idx="3">
                  <c:v>Tech </c:v>
                </c:pt>
              </c:strCache>
            </c:strRef>
          </c:cat>
          <c:val>
            <c:numRef>
              <c:f>small!$C$9:$C$12</c:f>
              <c:numCache>
                <c:formatCode>General</c:formatCode>
                <c:ptCount val="4"/>
                <c:pt idx="0">
                  <c:v>0.56369353219367158</c:v>
                </c:pt>
                <c:pt idx="1">
                  <c:v>0.32303984912453676</c:v>
                </c:pt>
                <c:pt idx="2">
                  <c:v>8.9375353132149421E-2</c:v>
                </c:pt>
                <c:pt idx="3">
                  <c:v>2.3891265549642243E-2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F-6140-BDE7-5CD88B542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1391039"/>
        <c:axId val="1503720128"/>
      </c:barChart>
      <c:catAx>
        <c:axId val="18813910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720128"/>
        <c:crosses val="autoZero"/>
        <c:auto val="1"/>
        <c:lblAlgn val="ctr"/>
        <c:lblOffset val="100"/>
        <c:noMultiLvlLbl val="0"/>
      </c:catAx>
      <c:valAx>
        <c:axId val="15037201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1039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small!$A$2:$A$5</c:f>
              <c:strCache>
                <c:ptCount val="4"/>
                <c:pt idx="0">
                  <c:v>World</c:v>
                </c:pt>
                <c:pt idx="1">
                  <c:v>Sports</c:v>
                </c:pt>
                <c:pt idx="2">
                  <c:v>Business</c:v>
                </c:pt>
                <c:pt idx="3">
                  <c:v>Tech</c:v>
                </c:pt>
              </c:strCache>
            </c:strRef>
          </c:cat>
          <c:val>
            <c:numRef>
              <c:f>small!$C$2:$C$5</c:f>
              <c:numCache>
                <c:formatCode>General</c:formatCode>
                <c:ptCount val="4"/>
                <c:pt idx="0">
                  <c:v>0.48551278089018246</c:v>
                </c:pt>
                <c:pt idx="1">
                  <c:v>0.46466785399858174</c:v>
                </c:pt>
                <c:pt idx="2">
                  <c:v>2.490968255561786E-2</c:v>
                </c:pt>
                <c:pt idx="3">
                  <c:v>2.490968255561786E-2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3-BD4D-8C4C-4C53AD4FF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1921983"/>
        <c:axId val="982370767"/>
      </c:barChart>
      <c:catAx>
        <c:axId val="9819219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370767"/>
        <c:crosses val="autoZero"/>
        <c:auto val="1"/>
        <c:lblAlgn val="ctr"/>
        <c:lblOffset val="100"/>
        <c:noMultiLvlLbl val="0"/>
      </c:catAx>
      <c:valAx>
        <c:axId val="98237076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small!$A$9:$A$12</c:f>
              <c:strCache>
                <c:ptCount val="4"/>
                <c:pt idx="0">
                  <c:v>World </c:v>
                </c:pt>
                <c:pt idx="1">
                  <c:v>Sports </c:v>
                </c:pt>
                <c:pt idx="2">
                  <c:v>Business </c:v>
                </c:pt>
                <c:pt idx="3">
                  <c:v>Tech </c:v>
                </c:pt>
              </c:strCache>
            </c:strRef>
          </c:cat>
          <c:val>
            <c:numRef>
              <c:f>small!$C$9:$C$12</c:f>
              <c:numCache>
                <c:formatCode>General</c:formatCode>
                <c:ptCount val="4"/>
                <c:pt idx="0">
                  <c:v>0.56369353219367158</c:v>
                </c:pt>
                <c:pt idx="1">
                  <c:v>0.32303984912453676</c:v>
                </c:pt>
                <c:pt idx="2">
                  <c:v>8.9375353132149421E-2</c:v>
                </c:pt>
                <c:pt idx="3">
                  <c:v>2.3891265549642243E-2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F-6140-BDE7-5CD88B542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1391039"/>
        <c:axId val="1503720128"/>
      </c:barChart>
      <c:catAx>
        <c:axId val="18813910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720128"/>
        <c:crosses val="autoZero"/>
        <c:auto val="1"/>
        <c:lblAlgn val="ctr"/>
        <c:lblOffset val="100"/>
        <c:noMultiLvlLbl val="0"/>
      </c:catAx>
      <c:valAx>
        <c:axId val="15037201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1039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small!$A$2:$A$5</c:f>
              <c:strCache>
                <c:ptCount val="4"/>
                <c:pt idx="0">
                  <c:v>World</c:v>
                </c:pt>
                <c:pt idx="1">
                  <c:v>Sports</c:v>
                </c:pt>
                <c:pt idx="2">
                  <c:v>Business</c:v>
                </c:pt>
                <c:pt idx="3">
                  <c:v>Tech</c:v>
                </c:pt>
              </c:strCache>
            </c:strRef>
          </c:cat>
          <c:val>
            <c:numRef>
              <c:f>small!$C$2:$C$5</c:f>
              <c:numCache>
                <c:formatCode>General</c:formatCode>
                <c:ptCount val="4"/>
                <c:pt idx="0">
                  <c:v>0.48551278089018246</c:v>
                </c:pt>
                <c:pt idx="1">
                  <c:v>0.46466785399858174</c:v>
                </c:pt>
                <c:pt idx="2">
                  <c:v>2.490968255561786E-2</c:v>
                </c:pt>
                <c:pt idx="3">
                  <c:v>2.490968255561786E-2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3-BD4D-8C4C-4C53AD4FF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1921983"/>
        <c:axId val="982370767"/>
      </c:barChart>
      <c:catAx>
        <c:axId val="9819219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370767"/>
        <c:crosses val="autoZero"/>
        <c:auto val="1"/>
        <c:lblAlgn val="ctr"/>
        <c:lblOffset val="100"/>
        <c:noMultiLvlLbl val="0"/>
      </c:catAx>
      <c:valAx>
        <c:axId val="98237076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small!$A$9:$A$12</c:f>
              <c:strCache>
                <c:ptCount val="4"/>
                <c:pt idx="0">
                  <c:v>World </c:v>
                </c:pt>
                <c:pt idx="1">
                  <c:v>Sports </c:v>
                </c:pt>
                <c:pt idx="2">
                  <c:v>Business </c:v>
                </c:pt>
                <c:pt idx="3">
                  <c:v>Tech </c:v>
                </c:pt>
              </c:strCache>
            </c:strRef>
          </c:cat>
          <c:val>
            <c:numRef>
              <c:f>small!$C$9:$C$12</c:f>
              <c:numCache>
                <c:formatCode>General</c:formatCode>
                <c:ptCount val="4"/>
                <c:pt idx="0">
                  <c:v>0.56369353219367158</c:v>
                </c:pt>
                <c:pt idx="1">
                  <c:v>0.32303984912453676</c:v>
                </c:pt>
                <c:pt idx="2">
                  <c:v>8.9375353132149421E-2</c:v>
                </c:pt>
                <c:pt idx="3">
                  <c:v>2.3891265549642243E-2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F-6140-BDE7-5CD88B542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81391039"/>
        <c:axId val="1503720128"/>
      </c:barChart>
      <c:catAx>
        <c:axId val="18813910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720128"/>
        <c:crosses val="autoZero"/>
        <c:auto val="1"/>
        <c:lblAlgn val="ctr"/>
        <c:lblOffset val="100"/>
        <c:noMultiLvlLbl val="0"/>
      </c:catAx>
      <c:valAx>
        <c:axId val="15037201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1039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small!$A$2:$A$5</c:f>
              <c:strCache>
                <c:ptCount val="4"/>
                <c:pt idx="0">
                  <c:v>World</c:v>
                </c:pt>
                <c:pt idx="1">
                  <c:v>Sports</c:v>
                </c:pt>
                <c:pt idx="2">
                  <c:v>Business</c:v>
                </c:pt>
                <c:pt idx="3">
                  <c:v>Tech</c:v>
                </c:pt>
              </c:strCache>
            </c:strRef>
          </c:cat>
          <c:val>
            <c:numRef>
              <c:f>small!$C$2:$C$5</c:f>
              <c:numCache>
                <c:formatCode>General</c:formatCode>
                <c:ptCount val="4"/>
                <c:pt idx="0">
                  <c:v>0.48551278089018246</c:v>
                </c:pt>
                <c:pt idx="1">
                  <c:v>0.46466785399858174</c:v>
                </c:pt>
                <c:pt idx="2">
                  <c:v>2.490968255561786E-2</c:v>
                </c:pt>
                <c:pt idx="3">
                  <c:v>2.490968255561786E-2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43-BD4D-8C4C-4C53AD4FF9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1921983"/>
        <c:axId val="982370767"/>
      </c:barChart>
      <c:catAx>
        <c:axId val="98192198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370767"/>
        <c:crosses val="autoZero"/>
        <c:auto val="1"/>
        <c:lblAlgn val="ctr"/>
        <c:lblOffset val="100"/>
        <c:noMultiLvlLbl val="0"/>
      </c:catAx>
      <c:valAx>
        <c:axId val="982370767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92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42251983892638"/>
          <c:y val="0.14117411264338267"/>
          <c:w val="0.5396014425855854"/>
          <c:h val="0.8043528394260242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GD!$A$2:$A$21</c:f>
              <c:strCache>
                <c:ptCount val="20"/>
                <c:pt idx="0">
                  <c:v>Bus</c:v>
                </c:pt>
                <c:pt idx="1">
                  <c:v>F</c:v>
                </c:pt>
                <c:pt idx="2">
                  <c:v>Foot</c:v>
                </c:pt>
                <c:pt idx="3">
                  <c:v>B</c:v>
                </c:pt>
                <c:pt idx="4">
                  <c:v>Y</c:v>
                </c:pt>
                <c:pt idx="5">
                  <c:v>A</c:v>
                </c:pt>
                <c:pt idx="6">
                  <c:v>G</c:v>
                </c:pt>
                <c:pt idx="7">
                  <c:v>ES</c:v>
                </c:pt>
                <c:pt idx="8">
                  <c:v>World</c:v>
                </c:pt>
                <c:pt idx="9">
                  <c:v>"</c:v>
                </c:pt>
                <c:pt idx="10">
                  <c:v>News</c:v>
                </c:pt>
                <c:pt idx="11">
                  <c:v>Sports</c:v>
                </c:pt>
                <c:pt idx="12">
                  <c:v>C</c:v>
                </c:pt>
                <c:pt idx="13">
                  <c:v>In</c:v>
                </c:pt>
                <c:pt idx="14">
                  <c:v>Sk</c:v>
                </c:pt>
                <c:pt idx="15">
                  <c:v>Ind</c:v>
                </c:pt>
                <c:pt idx="16">
                  <c:v>W</c:v>
                </c:pt>
                <c:pt idx="17">
                  <c:v>He</c:v>
                </c:pt>
                <c:pt idx="18">
                  <c:v>N</c:v>
                </c:pt>
                <c:pt idx="19">
                  <c:v>SK</c:v>
                </c:pt>
              </c:strCache>
            </c:strRef>
          </c:cat>
          <c:val>
            <c:numRef>
              <c:f>GD!$B$2:$B$21</c:f>
              <c:numCache>
                <c:formatCode>General</c:formatCode>
                <c:ptCount val="20"/>
                <c:pt idx="0">
                  <c:v>7.4751116335391998E-2</c:v>
                </c:pt>
                <c:pt idx="1">
                  <c:v>9.6854623407125404E-3</c:v>
                </c:pt>
                <c:pt idx="2">
                  <c:v>9.54107008874416E-3</c:v>
                </c:pt>
                <c:pt idx="3">
                  <c:v>6.85864174738526E-3</c:v>
                </c:pt>
                <c:pt idx="4">
                  <c:v>4.0892451070249003E-3</c:v>
                </c:pt>
                <c:pt idx="5">
                  <c:v>3.28551582060754E-3</c:v>
                </c:pt>
                <c:pt idx="6">
                  <c:v>3.1495501752942801E-3</c:v>
                </c:pt>
                <c:pt idx="7">
                  <c:v>2.9318006709217999E-3</c:v>
                </c:pt>
                <c:pt idx="8">
                  <c:v>2.3594126105308498E-3</c:v>
                </c:pt>
                <c:pt idx="9">
                  <c:v>1.87761418055742E-3</c:v>
                </c:pt>
                <c:pt idx="10">
                  <c:v>1.5789248282089799E-3</c:v>
                </c:pt>
                <c:pt idx="11">
                  <c:v>1.352125313133E-3</c:v>
                </c:pt>
                <c:pt idx="12">
                  <c:v>1.1003325926139901E-3</c:v>
                </c:pt>
                <c:pt idx="13">
                  <c:v>1.0686250170692799E-3</c:v>
                </c:pt>
                <c:pt idx="14">
                  <c:v>1.0628693271428299E-3</c:v>
                </c:pt>
                <c:pt idx="15">
                  <c:v>1.0382261825725399E-3</c:v>
                </c:pt>
                <c:pt idx="16">
                  <c:v>1.01989146787673E-3</c:v>
                </c:pt>
                <c:pt idx="17">
                  <c:v>9.9211477208882505E-4</c:v>
                </c:pt>
                <c:pt idx="18">
                  <c:v>9.5207872800529003E-4</c:v>
                </c:pt>
                <c:pt idx="19">
                  <c:v>9.3039200874045404E-4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9-E548-A00C-40B566086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20363407"/>
        <c:axId val="790714256"/>
      </c:barChart>
      <c:catAx>
        <c:axId val="92036340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714256"/>
        <c:crosses val="autoZero"/>
        <c:auto val="1"/>
        <c:lblAlgn val="ctr"/>
        <c:lblOffset val="100"/>
        <c:noMultiLvlLbl val="0"/>
      </c:catAx>
      <c:valAx>
        <c:axId val="7907142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prob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0363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7C5_10501E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D15F38-4A99-E640-97A0-779FD0D48870}" authorId="{AC97BE05-7214-46BD-569F-A0959E827800}" status="resolved" created="2023-04-24T15:12:31.534" complete="100000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0A_17EDAE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3BD03C-5C0F-D242-9C7D-D294201D1ED3}" authorId="{AC97BE05-7214-46BD-569F-A0959E827800}" status="resolved" created="2023-04-23T23:53:20.037" complete="100000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11_B94C39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694EE7-1763-2E46-8FC5-2758B9152D0D}" authorId="{AC97BE05-7214-46BD-569F-A0959E827800}" status="resolved" created="2023-04-24T15:12:31.534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37_DE4F18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40E0B-2578-9349-B2E7-BB1D9AD1E26A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A5_4D1908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95F011-EE85-3F4A-ADB9-DA5548F17072}" authorId="{AC97BE05-7214-46BD-569F-A0959E827800}" status="resolved" created="2023-04-24T14:18:13.453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8AB3F69-4B15-9145-94EA-1408DFAA66F8}" authorId="{AC97BE05-7214-46BD-569F-A0959E827800}" status="resolved" created="2023-04-24T22:26:00.304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 custT="1"/>
      <dgm:spPr/>
      <dgm:t>
        <a:bodyPr/>
        <a:lstStyle/>
        <a:p>
          <a:pPr rtl="0"/>
          <a:r>
            <a:rPr lang="en-US" sz="2400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 sz="1100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 custT="1"/>
      <dgm:spPr/>
      <dgm:t>
        <a:bodyPr/>
        <a:lstStyle/>
        <a:p>
          <a:endParaRPr lang="en-US" sz="1800">
            <a:latin typeface="Avenir Book" panose="02000503020000020003" pitchFamily="2" charset="0"/>
          </a:endParaRPr>
        </a:p>
      </dgm:t>
    </dgm:pt>
    <dgm:pt modelId="{2FAC68C7-A55A-EF40-87EE-A1F96207CF08}">
      <dgm:prSet phldrT="[Text]" custT="1"/>
      <dgm:spPr/>
      <dgm:t>
        <a:bodyPr/>
        <a:lstStyle/>
        <a:p>
          <a:pPr rtl="0"/>
          <a:r>
            <a:rPr lang="en-US" sz="2400" dirty="0">
              <a:latin typeface="Avenir Book" panose="02000503020000020003" pitchFamily="2" charset="0"/>
            </a:rPr>
            <a:t>Align </a:t>
          </a:r>
          <a:br>
            <a:rPr lang="en-US" sz="2400" dirty="0">
              <a:latin typeface="Avenir Book" panose="02000503020000020003" pitchFamily="2" charset="0"/>
            </a:rPr>
          </a:br>
          <a:r>
            <a:rPr lang="en-US" sz="2400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 sz="1100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 custT="1"/>
      <dgm:spPr/>
      <dgm:t>
        <a:bodyPr/>
        <a:lstStyle/>
        <a:p>
          <a:endParaRPr lang="en-US" sz="1800">
            <a:latin typeface="Avenir Book" panose="02000503020000020003" pitchFamily="2" charset="0"/>
          </a:endParaRPr>
        </a:p>
      </dgm:t>
    </dgm:pt>
    <dgm:pt modelId="{ACA7207C-512F-4740-BB70-87E43F2A26DD}">
      <dgm:prSet phldrT="[Text]" custT="1"/>
      <dgm:spPr/>
      <dgm:t>
        <a:bodyPr/>
        <a:lstStyle/>
        <a:p>
          <a:pPr rtl="0"/>
          <a:r>
            <a:rPr lang="en-US" sz="2400" dirty="0">
              <a:latin typeface="Avenir Book" panose="02000503020000020003" pitchFamily="2" charset="0"/>
            </a:rPr>
            <a:t>Align </a:t>
          </a:r>
          <a:br>
            <a:rPr lang="en-US" sz="2400" dirty="0">
              <a:latin typeface="Avenir Book" panose="02000503020000020003" pitchFamily="2" charset="0"/>
            </a:rPr>
          </a:br>
          <a:r>
            <a:rPr lang="en-US" sz="2400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 sz="1100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 sz="1100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3913" y="360679"/>
          <a:ext cx="1407570" cy="1395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Pre-train</a:t>
          </a:r>
        </a:p>
      </dsp:txBody>
      <dsp:txXfrm>
        <a:off x="44790" y="401556"/>
        <a:ext cx="1325816" cy="1313896"/>
      </dsp:txXfrm>
    </dsp:sp>
    <dsp:sp modelId="{53DA70F4-85DF-894C-BBEB-17AB10B12C30}">
      <dsp:nvSpPr>
        <dsp:cNvPr id="0" name=""/>
        <dsp:cNvSpPr/>
      </dsp:nvSpPr>
      <dsp:spPr>
        <a:xfrm>
          <a:off x="1615414" y="805630"/>
          <a:ext cx="432333" cy="5057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1615414" y="906780"/>
        <a:ext cx="302633" cy="303448"/>
      </dsp:txXfrm>
    </dsp:sp>
    <dsp:sp modelId="{3737C87E-1F59-9341-8BF7-2EFEB10C6D28}">
      <dsp:nvSpPr>
        <dsp:cNvPr id="0" name=""/>
        <dsp:cNvSpPr/>
      </dsp:nvSpPr>
      <dsp:spPr>
        <a:xfrm>
          <a:off x="2227206" y="360679"/>
          <a:ext cx="2043507" cy="1395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Align </a:t>
          </a:r>
          <a:br>
            <a:rPr lang="en-US" sz="2400" kern="1200" dirty="0">
              <a:latin typeface="Avenir Book" panose="02000503020000020003" pitchFamily="2" charset="0"/>
            </a:rPr>
          </a:br>
          <a:r>
            <a:rPr lang="en-US" sz="24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2268083" y="401556"/>
        <a:ext cx="1961753" cy="1313896"/>
      </dsp:txXfrm>
    </dsp:sp>
    <dsp:sp modelId="{71B8B649-A719-7F41-8717-F08186FF8D5B}">
      <dsp:nvSpPr>
        <dsp:cNvPr id="0" name=""/>
        <dsp:cNvSpPr/>
      </dsp:nvSpPr>
      <dsp:spPr>
        <a:xfrm>
          <a:off x="4474644" y="805630"/>
          <a:ext cx="432333" cy="5057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4474644" y="906780"/>
        <a:ext cx="302633" cy="303448"/>
      </dsp:txXfrm>
    </dsp:sp>
    <dsp:sp modelId="{47024574-A5B6-6B49-B865-CA0FB3195B71}">
      <dsp:nvSpPr>
        <dsp:cNvPr id="0" name=""/>
        <dsp:cNvSpPr/>
      </dsp:nvSpPr>
      <dsp:spPr>
        <a:xfrm>
          <a:off x="5086436" y="360679"/>
          <a:ext cx="1445644" cy="1395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Align </a:t>
          </a:r>
          <a:br>
            <a:rPr lang="en-US" sz="2400" kern="1200" dirty="0">
              <a:latin typeface="Avenir Book" panose="02000503020000020003" pitchFamily="2" charset="0"/>
            </a:rPr>
          </a:br>
          <a:r>
            <a:rPr lang="en-US" sz="2400" kern="1200" dirty="0">
              <a:latin typeface="Avenir Book" panose="02000503020000020003" pitchFamily="2" charset="0"/>
            </a:rPr>
            <a:t>(RLHF)</a:t>
          </a:r>
        </a:p>
      </dsp:txBody>
      <dsp:txXfrm>
        <a:off x="5127313" y="401556"/>
        <a:ext cx="1363890" cy="1313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11/30/23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30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7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93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01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96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55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2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02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56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1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7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78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94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610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6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9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50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9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40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97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06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60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404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46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51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39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18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4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73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Basis Grotesq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16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8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4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cake genoise: learning representation of the world. </a:t>
            </a:r>
          </a:p>
          <a:p>
            <a:r>
              <a:rPr lang="en-US" dirty="0"/>
              <a:t>- Icing (predicting human-supplied data)</a:t>
            </a:r>
          </a:p>
          <a:p>
            <a:r>
              <a:rPr lang="en-US" dirty="0"/>
              <a:t>- cherry on the topic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67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9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7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479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Monetary cost </a:t>
            </a:r>
          </a:p>
          <a:p>
            <a:endParaRPr lang="en-US" dirty="0"/>
          </a:p>
          <a:p>
            <a:r>
              <a:rPr lang="en-US" dirty="0"/>
              <a:t>Another way of looking at what we’re trying to do here is: </a:t>
            </a:r>
          </a:p>
          <a:p>
            <a:r>
              <a:rPr lang="en-US" dirty="0"/>
              <a:t>If I give you 2.8M to build a model that is better than this model by OpenAI, how would you spend it?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65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752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24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5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6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73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9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605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359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43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06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2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232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943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987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61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8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1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9" r:id="rId9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0.085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A5_4D19087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C5_10501E9A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11_B94C399E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3.0215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3.02155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abs/2203.02155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0A_17EDAE6A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gist.github.com/yoavg/59d174608e92e845c8994ac2e234c8a9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7_DE4F18A9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257716"/>
            <a:ext cx="11088914" cy="1909762"/>
          </a:xfrm>
        </p:spPr>
        <p:txBody>
          <a:bodyPr/>
          <a:lstStyle/>
          <a:p>
            <a:pPr algn="ctr"/>
            <a:r>
              <a:rPr lang="en-US" sz="5400" dirty="0"/>
              <a:t>Large Language Models: Revisiting Few Mysteries</a:t>
            </a:r>
            <a:endParaRPr lang="en-US"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339880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01696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4ABA0-D424-6CEE-47E5-9C83D1A51F3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526510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FB300-DE95-7D20-066B-92A616DDCFD1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>
              <a:latin typeface="Avenir Book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3B23D-0923-2D39-9BE4-5A0F046651D4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16" name="Manual Operation 15">
              <a:extLst>
                <a:ext uri="{FF2B5EF4-FFF2-40B4-BE49-F238E27FC236}">
                  <a16:creationId xmlns:a16="http://schemas.microsoft.com/office/drawing/2014/main" id="{7D6053C7-1F40-F1B2-9041-03D32EE05909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Manual Operation 16">
              <a:extLst>
                <a:ext uri="{FF2B5EF4-FFF2-40B4-BE49-F238E27FC236}">
                  <a16:creationId xmlns:a16="http://schemas.microsoft.com/office/drawing/2014/main" id="{BEF2BFAE-77BE-F6CE-C9D6-210E38E23C41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904AB-1207-F601-06D3-2E03FCC22B9A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0.2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-0.4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0.1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0.0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-0.5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2763374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8572932" y="3394253"/>
            <a:ext cx="116484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CAFF17-F9F9-BF79-597C-60E962F25C5F}"/>
              </a:ext>
            </a:extLst>
          </p:cNvPr>
          <p:cNvCxnSpPr>
            <a:cxnSpLocks/>
          </p:cNvCxnSpPr>
          <p:nvPr/>
        </p:nvCxnSpPr>
        <p:spPr>
          <a:xfrm>
            <a:off x="3832654" y="363607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1FA64-FF50-6F48-6EF7-6EDF3111E147}"/>
              </a:ext>
            </a:extLst>
          </p:cNvPr>
          <p:cNvCxnSpPr>
            <a:cxnSpLocks/>
          </p:cNvCxnSpPr>
          <p:nvPr/>
        </p:nvCxnSpPr>
        <p:spPr>
          <a:xfrm>
            <a:off x="7990369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2A303-DA87-6FDA-8241-4AD5619B795B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688A2-2C10-3FD0-14D5-1BCCAF2B17E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37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332775"/>
            <a:ext cx="2748567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Johns Hopkins University is in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Baltimore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5070376" y="4926981"/>
            <a:ext cx="2748567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Simple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0EA2F-0F3F-B47B-8F78-AADE22B2122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6805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1AA-C570-2B24-2816-CD357396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In-context learning emerges from 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7CB0-5683-0331-9D41-34D75AAB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4D12-81C7-AA81-927B-0567298EA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CCFD71-7104-9B4B-1BE5-B05643C8A023}"/>
              </a:ext>
            </a:extLst>
          </p:cNvPr>
          <p:cNvSpPr/>
          <p:nvPr/>
        </p:nvSpPr>
        <p:spPr>
          <a:xfrm>
            <a:off x="838200" y="3163574"/>
            <a:ext cx="3491195" cy="10156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JHU   Output: Baltimore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UMD  Output: DC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NYU   Output: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FC743-2184-D82F-4645-C91215AC3D5F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New York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0F970A-D2FD-0C76-D900-236C52B63D9D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C4227-A644-4642-B602-8C83C221061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512871-40D6-CF99-A866-DC117AC456F8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E4D02-8619-F25E-F379-2C1E1F01BB7A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4E0B7-2857-4A1A-BB9F-1785CB9F0063}"/>
              </a:ext>
            </a:extLst>
          </p:cNvPr>
          <p:cNvSpPr txBox="1"/>
          <p:nvPr/>
        </p:nvSpPr>
        <p:spPr>
          <a:xfrm>
            <a:off x="4954330" y="6445873"/>
            <a:ext cx="21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[</a:t>
            </a:r>
            <a:r>
              <a:rPr lang="en-US" sz="1800" dirty="0">
                <a:latin typeface="Avenir Book" panose="02000503020000020003" pitchFamily="2" charset="0"/>
              </a:rPr>
              <a:t>Brown et al., 2020]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CFB25-F392-265F-74F5-09E9E9F47374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1014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1AA-C570-2B24-2816-CD357396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In-context learning emerges from 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7CB0-5683-0331-9D41-34D75AAB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4D12-81C7-AA81-927B-0567298EA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CCFD71-7104-9B4B-1BE5-B05643C8A023}"/>
              </a:ext>
            </a:extLst>
          </p:cNvPr>
          <p:cNvSpPr/>
          <p:nvPr/>
        </p:nvSpPr>
        <p:spPr>
          <a:xfrm>
            <a:off x="838200" y="1876290"/>
            <a:ext cx="3491195" cy="10156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JHU   Output: Baltimore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UMD  Output: DC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NYU   Output: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8FC743-2184-D82F-4645-C91215AC3D5F}"/>
              </a:ext>
            </a:extLst>
          </p:cNvPr>
          <p:cNvSpPr/>
          <p:nvPr/>
        </p:nvSpPr>
        <p:spPr>
          <a:xfrm>
            <a:off x="7770573" y="2106969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New York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0F970A-D2FD-0C76-D900-236C52B63D9D}"/>
              </a:ext>
            </a:extLst>
          </p:cNvPr>
          <p:cNvCxnSpPr>
            <a:cxnSpLocks/>
          </p:cNvCxnSpPr>
          <p:nvPr/>
        </p:nvCxnSpPr>
        <p:spPr>
          <a:xfrm>
            <a:off x="4571998" y="238279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C4227-A644-4642-B602-8C83C2210610}"/>
              </a:ext>
            </a:extLst>
          </p:cNvPr>
          <p:cNvCxnSpPr>
            <a:cxnSpLocks/>
          </p:cNvCxnSpPr>
          <p:nvPr/>
        </p:nvCxnSpPr>
        <p:spPr>
          <a:xfrm>
            <a:off x="7060466" y="2382798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512871-40D6-CF99-A866-DC117AC456F8}"/>
              </a:ext>
            </a:extLst>
          </p:cNvPr>
          <p:cNvSpPr/>
          <p:nvPr/>
        </p:nvSpPr>
        <p:spPr>
          <a:xfrm>
            <a:off x="5199833" y="1768020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E4D02-8619-F25E-F379-2C1E1F01BB7A}"/>
              </a:ext>
            </a:extLst>
          </p:cNvPr>
          <p:cNvSpPr txBox="1"/>
          <p:nvPr/>
        </p:nvSpPr>
        <p:spPr>
          <a:xfrm>
            <a:off x="5070376" y="1916131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CFB25-F392-265F-74F5-09E9E9F47374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49B163-5800-ACC0-966E-6E2FD2D0F0C4}"/>
              </a:ext>
            </a:extLst>
          </p:cNvPr>
          <p:cNvSpPr/>
          <p:nvPr/>
        </p:nvSpPr>
        <p:spPr>
          <a:xfrm>
            <a:off x="838200" y="3972491"/>
            <a:ext cx="3491195" cy="10156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JHU   Output: private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UMD  Output: public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Input: NYU   Output: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22F350-54E6-8006-6BD6-A3B74D7A759E}"/>
              </a:ext>
            </a:extLst>
          </p:cNvPr>
          <p:cNvSpPr/>
          <p:nvPr/>
        </p:nvSpPr>
        <p:spPr>
          <a:xfrm>
            <a:off x="7770573" y="4203170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private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4F879F-E067-6E55-4DDC-B344AB4E6CEE}"/>
              </a:ext>
            </a:extLst>
          </p:cNvPr>
          <p:cNvCxnSpPr>
            <a:cxnSpLocks/>
          </p:cNvCxnSpPr>
          <p:nvPr/>
        </p:nvCxnSpPr>
        <p:spPr>
          <a:xfrm>
            <a:off x="4571998" y="447900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D402BE-9DAD-E918-6D67-7648E845CE84}"/>
              </a:ext>
            </a:extLst>
          </p:cNvPr>
          <p:cNvCxnSpPr>
            <a:cxnSpLocks/>
          </p:cNvCxnSpPr>
          <p:nvPr/>
        </p:nvCxnSpPr>
        <p:spPr>
          <a:xfrm>
            <a:off x="7060466" y="4478999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3EBEFDF-5FCF-6399-5FA6-267F691ACF5E}"/>
              </a:ext>
            </a:extLst>
          </p:cNvPr>
          <p:cNvSpPr/>
          <p:nvPr/>
        </p:nvSpPr>
        <p:spPr>
          <a:xfrm>
            <a:off x="5199833" y="3864221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3EFED3-C4C8-3F7B-F5AA-9BE383F4BE6D}"/>
              </a:ext>
            </a:extLst>
          </p:cNvPr>
          <p:cNvSpPr txBox="1"/>
          <p:nvPr/>
        </p:nvSpPr>
        <p:spPr>
          <a:xfrm>
            <a:off x="5070376" y="4012332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127D69-2E87-E1C5-BB4D-4FFAD3473B74}"/>
              </a:ext>
            </a:extLst>
          </p:cNvPr>
          <p:cNvSpPr txBox="1"/>
          <p:nvPr/>
        </p:nvSpPr>
        <p:spPr>
          <a:xfrm>
            <a:off x="4954330" y="6445873"/>
            <a:ext cx="21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[</a:t>
            </a:r>
            <a:r>
              <a:rPr lang="en-US" sz="1800" dirty="0">
                <a:latin typeface="Avenir Book" panose="02000503020000020003" pitchFamily="2" charset="0"/>
              </a:rPr>
              <a:t>Brown et al., 2020]</a:t>
            </a: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33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old dream come true!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E47A-4C05-9072-AE04-764233CF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Case-based reasoning, rule-induction, dynamic memory, analogical reasoning,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F6F86-019B-2B74-F710-D07CA496ABD1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C52651-6412-A8F6-1982-92952531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8" r="8611"/>
          <a:stretch/>
        </p:blipFill>
        <p:spPr bwMode="auto">
          <a:xfrm>
            <a:off x="9115880" y="2544462"/>
            <a:ext cx="2809270" cy="41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F295D49-CF37-B33F-B2D9-A0FA2145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" y="2544462"/>
            <a:ext cx="8781460" cy="323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1A6FE-EC3D-AB9B-BC44-77F3FBAEA619}"/>
              </a:ext>
            </a:extLst>
          </p:cNvPr>
          <p:cNvSpPr txBox="1"/>
          <p:nvPr/>
        </p:nvSpPr>
        <p:spPr>
          <a:xfrm>
            <a:off x="3434970" y="5992297"/>
            <a:ext cx="19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[</a:t>
            </a:r>
            <a:r>
              <a:rPr lang="en-US" sz="1800" dirty="0">
                <a:latin typeface="Avenir Book" panose="02000503020000020003" pitchFamily="2" charset="0"/>
              </a:rPr>
              <a:t>Google n-grams]</a:t>
            </a: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2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1AA-C570-2B24-2816-CD357396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learning: well-studied yet </a:t>
            </a:r>
            <a:r>
              <a:rPr lang="en-US" dirty="0">
                <a:solidFill>
                  <a:srgbClr val="C00000"/>
                </a:solidFill>
              </a:rPr>
              <a:t>elusive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7CB0-5683-0331-9D41-34D75AAB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understand: </a:t>
            </a:r>
          </a:p>
          <a:p>
            <a:pPr lvl="1"/>
            <a:r>
              <a:rPr lang="en-US" dirty="0"/>
              <a:t>ICL </a:t>
            </a:r>
            <a:r>
              <a:rPr lang="en-US" dirty="0">
                <a:solidFill>
                  <a:srgbClr val="C00000"/>
                </a:solidFill>
              </a:rPr>
              <a:t>improves with scale</a:t>
            </a:r>
            <a:r>
              <a:rPr lang="en-US" dirty="0"/>
              <a:t>. </a:t>
            </a:r>
            <a:r>
              <a:rPr lang="en-US" sz="2000" dirty="0"/>
              <a:t>[Brown et al. 2020; Srivastava et al. 2023]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ICL is </a:t>
            </a:r>
            <a:r>
              <a:rPr lang="en-US" dirty="0">
                <a:solidFill>
                  <a:srgbClr val="C00000"/>
                </a:solidFill>
              </a:rPr>
              <a:t>brittle</a:t>
            </a:r>
            <a:r>
              <a:rPr lang="en-US" dirty="0"/>
              <a:t>. </a:t>
            </a:r>
            <a:r>
              <a:rPr lang="en-US" sz="2000" dirty="0"/>
              <a:t>[Min et al., 2022; Mishra et al., 2022]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ICL as a </a:t>
            </a:r>
            <a:r>
              <a:rPr lang="en-US" dirty="0">
                <a:solidFill>
                  <a:srgbClr val="C00000"/>
                </a:solidFill>
              </a:rPr>
              <a:t>probabilistic inference</a:t>
            </a:r>
            <a:r>
              <a:rPr lang="en-US" dirty="0"/>
              <a:t>. </a:t>
            </a:r>
            <a:r>
              <a:rPr lang="en-US" sz="2000" dirty="0"/>
              <a:t>[Muller et al. 2021; </a:t>
            </a:r>
            <a:r>
              <a:rPr lang="en-US" sz="2000" dirty="0" err="1"/>
              <a:t>Xie</a:t>
            </a:r>
            <a:r>
              <a:rPr lang="en-US" sz="2000" dirty="0"/>
              <a:t> et al. 2021]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Still </a:t>
            </a:r>
            <a:r>
              <a:rPr lang="en-US" dirty="0">
                <a:solidFill>
                  <a:srgbClr val="C00000"/>
                </a:solidFill>
              </a:rPr>
              <a:t>no</a:t>
            </a:r>
            <a:r>
              <a:rPr lang="en-US" dirty="0"/>
              <a:t> framework that fully explains and predicts its nuts and bolts.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4D12-81C7-AA81-927B-0567298EA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C1AA-C570-2B24-2816-CD357396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ICL via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17CB0-5683-0331-9D41-34D75AABF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possible that ICL is secretly executing GD during inference?</a:t>
            </a:r>
          </a:p>
          <a:p>
            <a:r>
              <a:rPr lang="en-US" dirty="0"/>
              <a:t>We have known GD for a long-time.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4D12-81C7-AA81-927B-0567298EAD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Content Placeholder 7" descr="A close-up of a book&#10;&#10;Description automatically generated">
            <a:extLst>
              <a:ext uri="{FF2B5EF4-FFF2-40B4-BE49-F238E27FC236}">
                <a16:creationId xmlns:a16="http://schemas.microsoft.com/office/drawing/2014/main" id="{48718804-647A-716F-71D5-C9D198AE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53053" y="2558032"/>
            <a:ext cx="8341551" cy="18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1CA4E-B822-133B-4BEA-E6FBB7C4A412}"/>
              </a:ext>
            </a:extLst>
          </p:cNvPr>
          <p:cNvSpPr txBox="1"/>
          <p:nvPr/>
        </p:nvSpPr>
        <p:spPr>
          <a:xfrm>
            <a:off x="2912088" y="4299969"/>
            <a:ext cx="1714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ICML 2023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12E7D3-40CD-5502-2EB2-A7E67A2632C8}"/>
              </a:ext>
            </a:extLst>
          </p:cNvPr>
          <p:cNvGrpSpPr/>
          <p:nvPr/>
        </p:nvGrpSpPr>
        <p:grpSpPr>
          <a:xfrm>
            <a:off x="5172215" y="4379203"/>
            <a:ext cx="7024116" cy="2099384"/>
            <a:chOff x="4386026" y="3435982"/>
            <a:chExt cx="7024116" cy="2099384"/>
          </a:xfrm>
        </p:grpSpPr>
        <p:pic>
          <p:nvPicPr>
            <p:cNvPr id="8" name="Picture 7" descr="A group of black text&#10;&#10;Description automatically generated">
              <a:extLst>
                <a:ext uri="{FF2B5EF4-FFF2-40B4-BE49-F238E27FC236}">
                  <a16:creationId xmlns:a16="http://schemas.microsoft.com/office/drawing/2014/main" id="{2C33675F-1F89-CBB1-84C4-AD0EB9641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114"/>
            <a:stretch/>
          </p:blipFill>
          <p:spPr>
            <a:xfrm>
              <a:off x="4386026" y="3435982"/>
              <a:ext cx="7024116" cy="15300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03DF3E-DF61-092E-3DAC-1C9B1A52DDD8}"/>
                </a:ext>
              </a:extLst>
            </p:cNvPr>
            <p:cNvSpPr txBox="1"/>
            <p:nvPr/>
          </p:nvSpPr>
          <p:spPr>
            <a:xfrm>
              <a:off x="7098225" y="5073701"/>
              <a:ext cx="1589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ICLR 2023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22A25E-B54D-05E7-D3E7-7B91C6D913F6}"/>
              </a:ext>
            </a:extLst>
          </p:cNvPr>
          <p:cNvSpPr txBox="1"/>
          <p:nvPr/>
        </p:nvSpPr>
        <p:spPr>
          <a:xfrm>
            <a:off x="161925" y="6096808"/>
            <a:ext cx="7595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Dai et al. 2022; Garg et al. 2022; Zhang et al. 2023;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 err="1">
                <a:latin typeface="Avenir Book" panose="02000503020000020003" pitchFamily="2" charset="0"/>
              </a:rPr>
              <a:t>Ahn</a:t>
            </a:r>
            <a:r>
              <a:rPr lang="en-US" dirty="0">
                <a:latin typeface="Avenir Book" panose="02000503020000020003" pitchFamily="2" charset="0"/>
              </a:rPr>
              <a:t> et al. 2023; </a:t>
            </a:r>
            <a:r>
              <a:rPr lang="en-US" dirty="0" err="1">
                <a:latin typeface="Avenir Book" panose="02000503020000020003" pitchFamily="2" charset="0"/>
              </a:rPr>
              <a:t>Raventos</a:t>
            </a:r>
            <a:r>
              <a:rPr lang="en-US" dirty="0">
                <a:latin typeface="Avenir Book" panose="02000503020000020003" pitchFamily="2" charset="0"/>
              </a:rPr>
              <a:t> et al. 2023; Li et al. 2023; Guo et al. 2023; … </a:t>
            </a:r>
          </a:p>
        </p:txBody>
      </p:sp>
      <p:pic>
        <p:nvPicPr>
          <p:cNvPr id="12" name="Picture 2" descr="Excited Gif Jonah Hill">
            <a:extLst>
              <a:ext uri="{FF2B5EF4-FFF2-40B4-BE49-F238E27FC236}">
                <a16:creationId xmlns:a16="http://schemas.microsoft.com/office/drawing/2014/main" id="{31A790C5-26C4-39E2-3130-D0FB8441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88" y="1563792"/>
            <a:ext cx="5598984" cy="447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6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6E3E-9C9C-C327-7C72-96233460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idea: gradient computation in forward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385A-0B3C-1420-4895-66B900546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357B9-9146-1971-07B9-66FE442EED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630FDB-A676-4809-E2E4-BF9F5C6B3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 r="50000"/>
          <a:stretch/>
        </p:blipFill>
        <p:spPr bwMode="auto">
          <a:xfrm rot="5400000">
            <a:off x="4491319" y="-181257"/>
            <a:ext cx="2592388" cy="62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6F119-C037-217C-1176-D01D63A57B1F}"/>
              </a:ext>
            </a:extLst>
          </p:cNvPr>
          <p:cNvSpPr txBox="1"/>
          <p:nvPr/>
        </p:nvSpPr>
        <p:spPr>
          <a:xfrm>
            <a:off x="4337254" y="6434136"/>
            <a:ext cx="3881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(photo credit: Blaine on </a:t>
            </a:r>
            <a:r>
              <a:rPr lang="en-US" dirty="0" err="1">
                <a:latin typeface="Avenir Book" panose="02000503020000020003" pitchFamily="2" charset="0"/>
              </a:rPr>
              <a:t>lesswrong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51B26A2-2B4A-EF83-27DF-28EE8785A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276"/>
          <a:stretch/>
        </p:blipFill>
        <p:spPr bwMode="auto">
          <a:xfrm rot="5400000">
            <a:off x="4550313" y="1829849"/>
            <a:ext cx="2592388" cy="63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FABCD3-D994-893F-3C2D-C3AF3E58E35C}"/>
              </a:ext>
            </a:extLst>
          </p:cNvPr>
          <p:cNvSpPr txBox="1"/>
          <p:nvPr/>
        </p:nvSpPr>
        <p:spPr>
          <a:xfrm>
            <a:off x="9525000" y="2392943"/>
            <a:ext cx="1689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Gradient descent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9F195-32FF-504F-00EB-472D8432F839}"/>
              </a:ext>
            </a:extLst>
          </p:cNvPr>
          <p:cNvSpPr txBox="1"/>
          <p:nvPr/>
        </p:nvSpPr>
        <p:spPr>
          <a:xfrm>
            <a:off x="9525000" y="4502628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78768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244-5A18-BDBF-71AE-F91AF22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379413"/>
            <a:ext cx="11830050" cy="1006475"/>
          </a:xfrm>
        </p:spPr>
        <p:txBody>
          <a:bodyPr/>
          <a:lstStyle/>
          <a:p>
            <a:r>
              <a:rPr lang="en-US" dirty="0"/>
              <a:t>A Self-Attention (SA)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05DF-EE02-909F-E9ED-D8C1605B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5B0F-8250-8BEA-F03E-39086F46C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8A2C6-8884-635C-8ACC-E0CF4DD29B8A}"/>
                  </a:ext>
                </a:extLst>
              </p:cNvPr>
              <p:cNvSpPr txBox="1"/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8A2C6-8884-635C-8ACC-E0CF4DD29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blipFill>
                <a:blip r:embed="rId3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2628540C-6874-8F3A-68A8-AFA6449C561F}"/>
              </a:ext>
            </a:extLst>
          </p:cNvPr>
          <p:cNvGrpSpPr/>
          <p:nvPr/>
        </p:nvGrpSpPr>
        <p:grpSpPr>
          <a:xfrm>
            <a:off x="3994469" y="2893256"/>
            <a:ext cx="4241161" cy="3451852"/>
            <a:chOff x="4953423" y="3229700"/>
            <a:chExt cx="3016666" cy="2525644"/>
          </a:xfrm>
        </p:grpSpPr>
        <p:sp>
          <p:nvSpPr>
            <p:cNvPr id="7" name="矩形: 圓角 38">
              <a:extLst>
                <a:ext uri="{FF2B5EF4-FFF2-40B4-BE49-F238E27FC236}">
                  <a16:creationId xmlns:a16="http://schemas.microsoft.com/office/drawing/2014/main" id="{47B20E5F-D87B-A037-0D00-E714B8CC16ED}"/>
                </a:ext>
              </a:extLst>
            </p:cNvPr>
            <p:cNvSpPr/>
            <p:nvPr/>
          </p:nvSpPr>
          <p:spPr>
            <a:xfrm>
              <a:off x="4959788" y="3937033"/>
              <a:ext cx="3010301" cy="1116191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sp>
          <p:nvSpPr>
            <p:cNvPr id="8" name="矩形 39">
              <a:extLst>
                <a:ext uri="{FF2B5EF4-FFF2-40B4-BE49-F238E27FC236}">
                  <a16:creationId xmlns:a16="http://schemas.microsoft.com/office/drawing/2014/main" id="{E17B3A6D-5B37-EDE4-1D9F-74251A07ABB3}"/>
                </a:ext>
              </a:extLst>
            </p:cNvPr>
            <p:cNvSpPr/>
            <p:nvPr/>
          </p:nvSpPr>
          <p:spPr>
            <a:xfrm>
              <a:off x="5223978" y="4237241"/>
              <a:ext cx="346250" cy="4543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sp>
          <p:nvSpPr>
            <p:cNvPr id="9" name="矩形 40">
              <a:extLst>
                <a:ext uri="{FF2B5EF4-FFF2-40B4-BE49-F238E27FC236}">
                  <a16:creationId xmlns:a16="http://schemas.microsoft.com/office/drawing/2014/main" id="{7E60070F-A234-08A5-38E0-87F72DD91E01}"/>
                </a:ext>
              </a:extLst>
            </p:cNvPr>
            <p:cNvSpPr/>
            <p:nvPr/>
          </p:nvSpPr>
          <p:spPr>
            <a:xfrm>
              <a:off x="5943171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10" name="直線單箭頭接點 41">
              <a:extLst>
                <a:ext uri="{FF2B5EF4-FFF2-40B4-BE49-F238E27FC236}">
                  <a16:creationId xmlns:a16="http://schemas.microsoft.com/office/drawing/2014/main" id="{CDA6A5F2-4EC2-0397-7EC5-ECC2A409DC41}"/>
                </a:ext>
              </a:extLst>
            </p:cNvPr>
            <p:cNvCxnSpPr>
              <a:cxnSpLocks/>
            </p:cNvCxnSpPr>
            <p:nvPr/>
          </p:nvCxnSpPr>
          <p:spPr>
            <a:xfrm>
              <a:off x="5583952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42">
              <a:extLst>
                <a:ext uri="{FF2B5EF4-FFF2-40B4-BE49-F238E27FC236}">
                  <a16:creationId xmlns:a16="http://schemas.microsoft.com/office/drawing/2014/main" id="{98FA3607-56C3-6230-8642-9148E23746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959" y="4712985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43">
              <a:extLst>
                <a:ext uri="{FF2B5EF4-FFF2-40B4-BE49-F238E27FC236}">
                  <a16:creationId xmlns:a16="http://schemas.microsoft.com/office/drawing/2014/main" id="{B34C487B-8745-B8A1-375E-AC0B050B3E56}"/>
                </a:ext>
              </a:extLst>
            </p:cNvPr>
            <p:cNvSpPr/>
            <p:nvPr/>
          </p:nvSpPr>
          <p:spPr>
            <a:xfrm>
              <a:off x="6664980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13" name="直線單箭頭接點 44">
              <a:extLst>
                <a:ext uri="{FF2B5EF4-FFF2-40B4-BE49-F238E27FC236}">
                  <a16:creationId xmlns:a16="http://schemas.microsoft.com/office/drawing/2014/main" id="{CA314D01-2249-77BF-E493-A5412D3A5D67}"/>
                </a:ext>
              </a:extLst>
            </p:cNvPr>
            <p:cNvCxnSpPr>
              <a:cxnSpLocks/>
            </p:cNvCxnSpPr>
            <p:nvPr/>
          </p:nvCxnSpPr>
          <p:spPr>
            <a:xfrm>
              <a:off x="6305761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45">
              <a:extLst>
                <a:ext uri="{FF2B5EF4-FFF2-40B4-BE49-F238E27FC236}">
                  <a16:creationId xmlns:a16="http://schemas.microsoft.com/office/drawing/2014/main" id="{A86E2BD0-E8DC-38D4-50B7-4D0C102B66DD}"/>
                </a:ext>
              </a:extLst>
            </p:cNvPr>
            <p:cNvSpPr/>
            <p:nvPr/>
          </p:nvSpPr>
          <p:spPr>
            <a:xfrm>
              <a:off x="7403658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15" name="直線單箭頭接點 46">
              <a:extLst>
                <a:ext uri="{FF2B5EF4-FFF2-40B4-BE49-F238E27FC236}">
                  <a16:creationId xmlns:a16="http://schemas.microsoft.com/office/drawing/2014/main" id="{40B3ACE7-B7A4-554F-F54B-38F5BEB47D3B}"/>
                </a:ext>
              </a:extLst>
            </p:cNvPr>
            <p:cNvCxnSpPr>
              <a:cxnSpLocks/>
            </p:cNvCxnSpPr>
            <p:nvPr/>
          </p:nvCxnSpPr>
          <p:spPr>
            <a:xfrm>
              <a:off x="7044439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47">
              <a:extLst>
                <a:ext uri="{FF2B5EF4-FFF2-40B4-BE49-F238E27FC236}">
                  <a16:creationId xmlns:a16="http://schemas.microsoft.com/office/drawing/2014/main" id="{F635C2D4-A4A3-EA3A-FA64-04E0ABAFC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9659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48">
              <a:extLst>
                <a:ext uri="{FF2B5EF4-FFF2-40B4-BE49-F238E27FC236}">
                  <a16:creationId xmlns:a16="http://schemas.microsoft.com/office/drawing/2014/main" id="{265086F0-CA0C-1011-2644-12B183A88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1467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49">
              <a:extLst>
                <a:ext uri="{FF2B5EF4-FFF2-40B4-BE49-F238E27FC236}">
                  <a16:creationId xmlns:a16="http://schemas.microsoft.com/office/drawing/2014/main" id="{0245A12F-44BB-9D14-929B-28AC3D25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0145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50">
                  <a:extLst>
                    <a:ext uri="{FF2B5EF4-FFF2-40B4-BE49-F238E27FC236}">
                      <a16:creationId xmlns:a16="http://schemas.microsoft.com/office/drawing/2014/main" id="{73D99DC5-63F3-8FC8-AA22-AACD347CEFEA}"/>
                    </a:ext>
                  </a:extLst>
                </p:cNvPr>
                <p:cNvSpPr/>
                <p:nvPr/>
              </p:nvSpPr>
              <p:spPr>
                <a:xfrm>
                  <a:off x="5187508" y="5300984"/>
                  <a:ext cx="2621585" cy="45436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/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36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50">
                  <a:extLst>
                    <a:ext uri="{FF2B5EF4-FFF2-40B4-BE49-F238E27FC236}">
                      <a16:creationId xmlns:a16="http://schemas.microsoft.com/office/drawing/2014/main" id="{73D99DC5-63F3-8FC8-AA22-AACD347CEF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508" y="5300984"/>
                  <a:ext cx="2621585" cy="454360"/>
                </a:xfrm>
                <a:prstGeom prst="rect">
                  <a:avLst/>
                </a:prstGeom>
                <a:blipFill>
                  <a:blip r:embed="rId4"/>
                  <a:stretch>
                    <a:fillRect b="-3922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單箭頭接點 66">
              <a:extLst>
                <a:ext uri="{FF2B5EF4-FFF2-40B4-BE49-F238E27FC236}">
                  <a16:creationId xmlns:a16="http://schemas.microsoft.com/office/drawing/2014/main" id="{657F525B-EBC0-1459-EACB-3C86F73EA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6651" y="4712985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67">
              <a:extLst>
                <a:ext uri="{FF2B5EF4-FFF2-40B4-BE49-F238E27FC236}">
                  <a16:creationId xmlns:a16="http://schemas.microsoft.com/office/drawing/2014/main" id="{8491884F-DF78-30AA-12D5-4BE5D3F11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4562" y="4698820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68">
              <a:extLst>
                <a:ext uri="{FF2B5EF4-FFF2-40B4-BE49-F238E27FC236}">
                  <a16:creationId xmlns:a16="http://schemas.microsoft.com/office/drawing/2014/main" id="{52EAAD45-AF33-FE43-584F-833D7CF7C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910" y="4698820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69">
              <a:extLst>
                <a:ext uri="{FF2B5EF4-FFF2-40B4-BE49-F238E27FC236}">
                  <a16:creationId xmlns:a16="http://schemas.microsoft.com/office/drawing/2014/main" id="{5A396275-6E42-3472-E5C5-20BD50EA7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384" y="3663408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70">
              <a:extLst>
                <a:ext uri="{FF2B5EF4-FFF2-40B4-BE49-F238E27FC236}">
                  <a16:creationId xmlns:a16="http://schemas.microsoft.com/office/drawing/2014/main" id="{D13C72FF-A738-FDA2-ECAE-3213D1100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6075" y="3663408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71">
              <a:extLst>
                <a:ext uri="{FF2B5EF4-FFF2-40B4-BE49-F238E27FC236}">
                  <a16:creationId xmlns:a16="http://schemas.microsoft.com/office/drawing/2014/main" id="{592D2B83-512C-BA0C-3BC6-035BBC3DD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986" y="3649243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72">
              <a:extLst>
                <a:ext uri="{FF2B5EF4-FFF2-40B4-BE49-F238E27FC236}">
                  <a16:creationId xmlns:a16="http://schemas.microsoft.com/office/drawing/2014/main" id="{76E63A11-784C-9D16-6095-5EF3A7295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335" y="3649243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: 圓角 73">
              <a:extLst>
                <a:ext uri="{FF2B5EF4-FFF2-40B4-BE49-F238E27FC236}">
                  <a16:creationId xmlns:a16="http://schemas.microsoft.com/office/drawing/2014/main" id="{895CCF2B-943C-64B8-32D8-30AD8E0AD7BD}"/>
                </a:ext>
              </a:extLst>
            </p:cNvPr>
            <p:cNvSpPr/>
            <p:nvPr/>
          </p:nvSpPr>
          <p:spPr>
            <a:xfrm>
              <a:off x="4953423" y="3925343"/>
              <a:ext cx="3016666" cy="11278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Corbel" panose="020B0503020204020204" pitchFamily="34" charset="0"/>
                </a:rPr>
                <a:t>Self-Attention Layer</a:t>
              </a:r>
              <a:endParaRPr lang="zh-TW" altLang="en-US" sz="36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50">
                  <a:extLst>
                    <a:ext uri="{FF2B5EF4-FFF2-40B4-BE49-F238E27FC236}">
                      <a16:creationId xmlns:a16="http://schemas.microsoft.com/office/drawing/2014/main" id="{C2427AD8-D916-1FCF-7F3C-F450CCDCB4EB}"/>
                    </a:ext>
                  </a:extLst>
                </p:cNvPr>
                <p:cNvSpPr/>
                <p:nvPr/>
              </p:nvSpPr>
              <p:spPr>
                <a:xfrm>
                  <a:off x="5130938" y="3229700"/>
                  <a:ext cx="2621585" cy="41305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/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lang="zh-TW" altLang="en-US" sz="36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4" name="矩形 50">
                  <a:extLst>
                    <a:ext uri="{FF2B5EF4-FFF2-40B4-BE49-F238E27FC236}">
                      <a16:creationId xmlns:a16="http://schemas.microsoft.com/office/drawing/2014/main" id="{C2427AD8-D916-1FCF-7F3C-F450CCDCB4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938" y="3229700"/>
                  <a:ext cx="2621585" cy="413056"/>
                </a:xfrm>
                <a:prstGeom prst="rect">
                  <a:avLst/>
                </a:prstGeom>
                <a:blipFill>
                  <a:blip r:embed="rId5"/>
                  <a:stretch>
                    <a:fillRect t="-2222" b="-666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012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FD23-1FCE-40E7-88F6-C3544A851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E78F57-EDED-CD15-3A80-BE4C4EBB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Please don’t hesitate to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stop me and ask questions. </a:t>
            </a:r>
          </a:p>
        </p:txBody>
      </p:sp>
    </p:spTree>
    <p:extLst>
      <p:ext uri="{BB962C8B-B14F-4D97-AF65-F5344CB8AC3E}">
        <p14:creationId xmlns:p14="http://schemas.microsoft.com/office/powerpoint/2010/main" val="3043701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244-5A18-BDBF-71AE-F91AF22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379413"/>
            <a:ext cx="11830050" cy="1006475"/>
          </a:xfrm>
        </p:spPr>
        <p:txBody>
          <a:bodyPr/>
          <a:lstStyle/>
          <a:p>
            <a:r>
              <a:rPr lang="en-US" dirty="0"/>
              <a:t>A Self-Attention (SA)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05DF-EE02-909F-E9ED-D8C1605B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5B0F-8250-8BEA-F03E-39086F46C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0E9DB7-4B0E-8337-CB8A-17D5F1E72E07}"/>
              </a:ext>
            </a:extLst>
          </p:cNvPr>
          <p:cNvGrpSpPr/>
          <p:nvPr/>
        </p:nvGrpSpPr>
        <p:grpSpPr>
          <a:xfrm>
            <a:off x="3994469" y="2893256"/>
            <a:ext cx="4241161" cy="3451852"/>
            <a:chOff x="4953423" y="3229700"/>
            <a:chExt cx="3016666" cy="2525644"/>
          </a:xfrm>
        </p:grpSpPr>
        <p:sp>
          <p:nvSpPr>
            <p:cNvPr id="20" name="矩形: 圓角 38">
              <a:extLst>
                <a:ext uri="{FF2B5EF4-FFF2-40B4-BE49-F238E27FC236}">
                  <a16:creationId xmlns:a16="http://schemas.microsoft.com/office/drawing/2014/main" id="{0B5A5CD5-2399-B71A-6255-C4E6C00873B1}"/>
                </a:ext>
              </a:extLst>
            </p:cNvPr>
            <p:cNvSpPr/>
            <p:nvPr/>
          </p:nvSpPr>
          <p:spPr>
            <a:xfrm>
              <a:off x="4959788" y="3937033"/>
              <a:ext cx="3010301" cy="1116191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sp>
          <p:nvSpPr>
            <p:cNvPr id="21" name="矩形 39">
              <a:extLst>
                <a:ext uri="{FF2B5EF4-FFF2-40B4-BE49-F238E27FC236}">
                  <a16:creationId xmlns:a16="http://schemas.microsoft.com/office/drawing/2014/main" id="{5B668217-0F25-993E-275C-34A20C53817E}"/>
                </a:ext>
              </a:extLst>
            </p:cNvPr>
            <p:cNvSpPr/>
            <p:nvPr/>
          </p:nvSpPr>
          <p:spPr>
            <a:xfrm>
              <a:off x="5223978" y="4237241"/>
              <a:ext cx="346250" cy="4543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sp>
          <p:nvSpPr>
            <p:cNvPr id="22" name="矩形 40">
              <a:extLst>
                <a:ext uri="{FF2B5EF4-FFF2-40B4-BE49-F238E27FC236}">
                  <a16:creationId xmlns:a16="http://schemas.microsoft.com/office/drawing/2014/main" id="{B08ACD5F-FDF5-4965-0BA7-72D81197630D}"/>
                </a:ext>
              </a:extLst>
            </p:cNvPr>
            <p:cNvSpPr/>
            <p:nvPr/>
          </p:nvSpPr>
          <p:spPr>
            <a:xfrm>
              <a:off x="5943171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23" name="直線單箭頭接點 41">
              <a:extLst>
                <a:ext uri="{FF2B5EF4-FFF2-40B4-BE49-F238E27FC236}">
                  <a16:creationId xmlns:a16="http://schemas.microsoft.com/office/drawing/2014/main" id="{99FEF6E1-BE95-85E0-1C65-B8C61F5C3D4D}"/>
                </a:ext>
              </a:extLst>
            </p:cNvPr>
            <p:cNvCxnSpPr>
              <a:cxnSpLocks/>
            </p:cNvCxnSpPr>
            <p:nvPr/>
          </p:nvCxnSpPr>
          <p:spPr>
            <a:xfrm>
              <a:off x="5583952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42">
              <a:extLst>
                <a:ext uri="{FF2B5EF4-FFF2-40B4-BE49-F238E27FC236}">
                  <a16:creationId xmlns:a16="http://schemas.microsoft.com/office/drawing/2014/main" id="{5BD9AF79-C24E-B3C7-FCE9-83FB0B106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959" y="4712985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43">
              <a:extLst>
                <a:ext uri="{FF2B5EF4-FFF2-40B4-BE49-F238E27FC236}">
                  <a16:creationId xmlns:a16="http://schemas.microsoft.com/office/drawing/2014/main" id="{1A9261BF-A025-2437-340A-E03F9E9A9933}"/>
                </a:ext>
              </a:extLst>
            </p:cNvPr>
            <p:cNvSpPr/>
            <p:nvPr/>
          </p:nvSpPr>
          <p:spPr>
            <a:xfrm>
              <a:off x="6664980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26" name="直線單箭頭接點 44">
              <a:extLst>
                <a:ext uri="{FF2B5EF4-FFF2-40B4-BE49-F238E27FC236}">
                  <a16:creationId xmlns:a16="http://schemas.microsoft.com/office/drawing/2014/main" id="{F61613B1-6AB3-1A1C-6E26-DD4A2FEB9A67}"/>
                </a:ext>
              </a:extLst>
            </p:cNvPr>
            <p:cNvCxnSpPr>
              <a:cxnSpLocks/>
            </p:cNvCxnSpPr>
            <p:nvPr/>
          </p:nvCxnSpPr>
          <p:spPr>
            <a:xfrm>
              <a:off x="6305761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45">
              <a:extLst>
                <a:ext uri="{FF2B5EF4-FFF2-40B4-BE49-F238E27FC236}">
                  <a16:creationId xmlns:a16="http://schemas.microsoft.com/office/drawing/2014/main" id="{38B2D821-8409-7588-799A-BCC433317FE5}"/>
                </a:ext>
              </a:extLst>
            </p:cNvPr>
            <p:cNvSpPr/>
            <p:nvPr/>
          </p:nvSpPr>
          <p:spPr>
            <a:xfrm>
              <a:off x="7403658" y="4237240"/>
              <a:ext cx="348865" cy="4543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latin typeface="Corbel" panose="020B0503020204020204" pitchFamily="34" charset="0"/>
              </a:endParaRPr>
            </a:p>
          </p:txBody>
        </p:sp>
        <p:cxnSp>
          <p:nvCxnSpPr>
            <p:cNvPr id="28" name="直線單箭頭接點 46">
              <a:extLst>
                <a:ext uri="{FF2B5EF4-FFF2-40B4-BE49-F238E27FC236}">
                  <a16:creationId xmlns:a16="http://schemas.microsoft.com/office/drawing/2014/main" id="{AA99081B-0C60-DB0D-732B-6B10E53F8F92}"/>
                </a:ext>
              </a:extLst>
            </p:cNvPr>
            <p:cNvCxnSpPr>
              <a:cxnSpLocks/>
            </p:cNvCxnSpPr>
            <p:nvPr/>
          </p:nvCxnSpPr>
          <p:spPr>
            <a:xfrm>
              <a:off x="7044439" y="451021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47">
              <a:extLst>
                <a:ext uri="{FF2B5EF4-FFF2-40B4-BE49-F238E27FC236}">
                  <a16:creationId xmlns:a16="http://schemas.microsoft.com/office/drawing/2014/main" id="{F824EDB3-21FE-FA2D-C0F7-F0E945AA2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9659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48">
              <a:extLst>
                <a:ext uri="{FF2B5EF4-FFF2-40B4-BE49-F238E27FC236}">
                  <a16:creationId xmlns:a16="http://schemas.microsoft.com/office/drawing/2014/main" id="{977DFD55-5773-4815-2B44-CC5B63D44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1467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9">
              <a:extLst>
                <a:ext uri="{FF2B5EF4-FFF2-40B4-BE49-F238E27FC236}">
                  <a16:creationId xmlns:a16="http://schemas.microsoft.com/office/drawing/2014/main" id="{23B099C4-1FE6-F36B-3B08-81ED19ADF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0145" y="4422382"/>
              <a:ext cx="3592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50">
                  <a:extLst>
                    <a:ext uri="{FF2B5EF4-FFF2-40B4-BE49-F238E27FC236}">
                      <a16:creationId xmlns:a16="http://schemas.microsoft.com/office/drawing/2014/main" id="{F010F9E0-A6D5-E71E-0EB0-36C9EFC81506}"/>
                    </a:ext>
                  </a:extLst>
                </p:cNvPr>
                <p:cNvSpPr/>
                <p:nvPr/>
              </p:nvSpPr>
              <p:spPr>
                <a:xfrm>
                  <a:off x="5187508" y="5300984"/>
                  <a:ext cx="2621585" cy="45436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/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36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32" name="矩形 50">
                  <a:extLst>
                    <a:ext uri="{FF2B5EF4-FFF2-40B4-BE49-F238E27FC236}">
                      <a16:creationId xmlns:a16="http://schemas.microsoft.com/office/drawing/2014/main" id="{F010F9E0-A6D5-E71E-0EB0-36C9EFC815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7508" y="5300984"/>
                  <a:ext cx="2621585" cy="454360"/>
                </a:xfrm>
                <a:prstGeom prst="rect">
                  <a:avLst/>
                </a:prstGeom>
                <a:blipFill>
                  <a:blip r:embed="rId3"/>
                  <a:stretch>
                    <a:fillRect b="-3922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線單箭頭接點 66">
              <a:extLst>
                <a:ext uri="{FF2B5EF4-FFF2-40B4-BE49-F238E27FC236}">
                  <a16:creationId xmlns:a16="http://schemas.microsoft.com/office/drawing/2014/main" id="{2601E886-E30C-3AAB-B157-71351DD52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6651" y="4712985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67">
              <a:extLst>
                <a:ext uri="{FF2B5EF4-FFF2-40B4-BE49-F238E27FC236}">
                  <a16:creationId xmlns:a16="http://schemas.microsoft.com/office/drawing/2014/main" id="{C9381FCB-4710-9766-2B1D-9B44B6CF4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4562" y="4698820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68">
              <a:extLst>
                <a:ext uri="{FF2B5EF4-FFF2-40B4-BE49-F238E27FC236}">
                  <a16:creationId xmlns:a16="http://schemas.microsoft.com/office/drawing/2014/main" id="{046B92F3-948A-7DC9-306C-33F37DD5E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910" y="4698820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69">
              <a:extLst>
                <a:ext uri="{FF2B5EF4-FFF2-40B4-BE49-F238E27FC236}">
                  <a16:creationId xmlns:a16="http://schemas.microsoft.com/office/drawing/2014/main" id="{F55108AE-28AA-0EE5-9F9E-C3E9335FC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384" y="3663408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70">
              <a:extLst>
                <a:ext uri="{FF2B5EF4-FFF2-40B4-BE49-F238E27FC236}">
                  <a16:creationId xmlns:a16="http://schemas.microsoft.com/office/drawing/2014/main" id="{86B1D752-5139-58FD-3738-8F398CE44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6075" y="3663408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71">
              <a:extLst>
                <a:ext uri="{FF2B5EF4-FFF2-40B4-BE49-F238E27FC236}">
                  <a16:creationId xmlns:a16="http://schemas.microsoft.com/office/drawing/2014/main" id="{FAF82725-DBE1-87DD-E3D9-CA928AFE4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3986" y="3649243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72">
              <a:extLst>
                <a:ext uri="{FF2B5EF4-FFF2-40B4-BE49-F238E27FC236}">
                  <a16:creationId xmlns:a16="http://schemas.microsoft.com/office/drawing/2014/main" id="{F8650068-2E70-39AE-70CB-2D33C3BA0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6335" y="3649243"/>
              <a:ext cx="0" cy="5879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: 圓角 73">
              <a:extLst>
                <a:ext uri="{FF2B5EF4-FFF2-40B4-BE49-F238E27FC236}">
                  <a16:creationId xmlns:a16="http://schemas.microsoft.com/office/drawing/2014/main" id="{E926F163-9FF6-6648-D06A-AD090BA96E55}"/>
                </a:ext>
              </a:extLst>
            </p:cNvPr>
            <p:cNvSpPr/>
            <p:nvPr/>
          </p:nvSpPr>
          <p:spPr>
            <a:xfrm>
              <a:off x="4953423" y="3925343"/>
              <a:ext cx="3016666" cy="112788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Corbel" panose="020B0503020204020204" pitchFamily="34" charset="0"/>
                </a:rPr>
                <a:t>Self-Attention Layer</a:t>
              </a:r>
              <a:endParaRPr lang="zh-TW" altLang="en-US" sz="3600" dirty="0">
                <a:latin typeface="Corbel" panose="020B05030202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50">
                  <a:extLst>
                    <a:ext uri="{FF2B5EF4-FFF2-40B4-BE49-F238E27FC236}">
                      <a16:creationId xmlns:a16="http://schemas.microsoft.com/office/drawing/2014/main" id="{978303E6-16CF-BDE5-056B-5948753B6488}"/>
                    </a:ext>
                  </a:extLst>
                </p:cNvPr>
                <p:cNvSpPr/>
                <p:nvPr/>
              </p:nvSpPr>
              <p:spPr>
                <a:xfrm>
                  <a:off x="5130938" y="3229700"/>
                  <a:ext cx="2621585" cy="41305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/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oMath>
                    </m:oMathPara>
                  </a14:m>
                  <a:endParaRPr lang="zh-TW" altLang="en-US" sz="3600" dirty="0">
                    <a:latin typeface="Corbel" panose="020B0503020204020204" pitchFamily="34" charset="0"/>
                    <a:cs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0" name="矩形 50">
                  <a:extLst>
                    <a:ext uri="{FF2B5EF4-FFF2-40B4-BE49-F238E27FC236}">
                      <a16:creationId xmlns:a16="http://schemas.microsoft.com/office/drawing/2014/main" id="{978303E6-16CF-BDE5-056B-5948753B6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938" y="3229700"/>
                  <a:ext cx="2621585" cy="413056"/>
                </a:xfrm>
                <a:prstGeom prst="rect">
                  <a:avLst/>
                </a:prstGeom>
                <a:blipFill>
                  <a:blip r:embed="rId4"/>
                  <a:stretch>
                    <a:fillRect t="-2222" b="-666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AC2A147-5145-3C3B-2010-573170E2A8EC}"/>
              </a:ext>
            </a:extLst>
          </p:cNvPr>
          <p:cNvCxnSpPr>
            <a:stCxn id="32" idx="1"/>
            <a:endCxn id="50" idx="1"/>
          </p:cNvCxnSpPr>
          <p:nvPr/>
        </p:nvCxnSpPr>
        <p:spPr>
          <a:xfrm rot="10800000">
            <a:off x="4244039" y="3175524"/>
            <a:ext cx="79532" cy="2859093"/>
          </a:xfrm>
          <a:prstGeom prst="curvedConnector3">
            <a:avLst>
              <a:gd name="adj1" fmla="val 166490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75F9AB-3997-DD2E-A507-EF08ABC18D3F}"/>
                  </a:ext>
                </a:extLst>
              </p:cNvPr>
              <p:cNvSpPr txBox="1"/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US" sz="360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75F9AB-3997-DD2E-A507-EF08ABC18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blipFill>
                <a:blip r:embed="rId5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818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244-5A18-BDBF-71AE-F91AF22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379413"/>
            <a:ext cx="11830050" cy="1006475"/>
          </a:xfrm>
        </p:spPr>
        <p:txBody>
          <a:bodyPr/>
          <a:lstStyle/>
          <a:p>
            <a:r>
              <a:rPr lang="en-US" dirty="0"/>
              <a:t>A SA Layer vs. a GD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05DF-EE02-909F-E9ED-D8C1605B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5B0F-8250-8BEA-F03E-39086F46C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75F9AB-3997-DD2E-A507-EF08ABC18D3F}"/>
                  </a:ext>
                </a:extLst>
              </p:cNvPr>
              <p:cNvSpPr txBox="1"/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  <m:r>
                        <a:rPr lang="en-US" sz="360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</a:rPr>
                        <m:t>SA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/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𝒊𝒏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75F9AB-3997-DD2E-A507-EF08ABC18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474" y="1952367"/>
                <a:ext cx="7729152" cy="662233"/>
              </a:xfrm>
              <a:prstGeom prst="rect">
                <a:avLst/>
              </a:prstGeom>
              <a:blipFill>
                <a:blip r:embed="rId3"/>
                <a:stretch>
                  <a:fillRect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2B1D6-EAA1-6E00-5AA0-2D3F46D4D3E3}"/>
                  </a:ext>
                </a:extLst>
              </p:cNvPr>
              <p:cNvSpPr txBox="1"/>
              <p:nvPr/>
            </p:nvSpPr>
            <p:spPr>
              <a:xfrm>
                <a:off x="2566199" y="5343525"/>
                <a:ext cx="7026503" cy="612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/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2B1D6-EAA1-6E00-5AA0-2D3F46D4D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199" y="5343525"/>
                <a:ext cx="7026503" cy="612347"/>
              </a:xfrm>
              <a:prstGeom prst="rect">
                <a:avLst/>
              </a:prstGeom>
              <a:blipFill>
                <a:blip r:embed="rId4"/>
                <a:stretch>
                  <a:fillRect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E5FB03DF-3F33-CFA7-074C-670ABD9084B4}"/>
              </a:ext>
            </a:extLst>
          </p:cNvPr>
          <p:cNvSpPr/>
          <p:nvPr/>
        </p:nvSpPr>
        <p:spPr>
          <a:xfrm rot="16200000">
            <a:off x="7262951" y="731370"/>
            <a:ext cx="313508" cy="4079967"/>
          </a:xfrm>
          <a:prstGeom prst="leftBrace">
            <a:avLst>
              <a:gd name="adj1" fmla="val 1468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EF449B13-8073-2DBE-C71A-34E18E4A2A5C}"/>
              </a:ext>
            </a:extLst>
          </p:cNvPr>
          <p:cNvSpPr/>
          <p:nvPr/>
        </p:nvSpPr>
        <p:spPr>
          <a:xfrm rot="5400000">
            <a:off x="7277201" y="4707989"/>
            <a:ext cx="285007" cy="1140820"/>
          </a:xfrm>
          <a:prstGeom prst="leftBrace">
            <a:avLst>
              <a:gd name="adj1" fmla="val 1468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07D1F0-8A00-668E-6418-71782084AF2C}"/>
              </a:ext>
            </a:extLst>
          </p:cNvPr>
          <p:cNvCxnSpPr>
            <a:cxnSpLocks/>
            <a:stCxn id="13" idx="1"/>
            <a:endCxn id="14" idx="1"/>
          </p:cNvCxnSpPr>
          <p:nvPr/>
        </p:nvCxnSpPr>
        <p:spPr>
          <a:xfrm flipH="1">
            <a:off x="7419705" y="2928108"/>
            <a:ext cx="1" cy="220778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F1B42F0-3345-4341-1666-3CCC482C8EA5}"/>
              </a:ext>
            </a:extLst>
          </p:cNvPr>
          <p:cNvSpPr/>
          <p:nvPr/>
        </p:nvSpPr>
        <p:spPr>
          <a:xfrm>
            <a:off x="5068385" y="3546904"/>
            <a:ext cx="4571603" cy="1057440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Each layer simulate an implicit gradient update?</a:t>
            </a:r>
          </a:p>
        </p:txBody>
      </p:sp>
    </p:spTree>
    <p:extLst>
      <p:ext uri="{BB962C8B-B14F-4D97-AF65-F5344CB8AC3E}">
        <p14:creationId xmlns:p14="http://schemas.microsoft.com/office/powerpoint/2010/main" val="21997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244-5A18-BDBF-71AE-F91AF22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379413"/>
            <a:ext cx="11830050" cy="1006475"/>
          </a:xfrm>
        </p:spPr>
        <p:txBody>
          <a:bodyPr/>
          <a:lstStyle/>
          <a:p>
            <a:r>
              <a:rPr lang="en-US" dirty="0"/>
              <a:t>Results: Transformers </a:t>
            </a:r>
            <a:r>
              <a:rPr lang="en-US" dirty="0">
                <a:solidFill>
                  <a:srgbClr val="C00000"/>
                </a:solidFill>
              </a:rPr>
              <a:t>can</a:t>
            </a:r>
            <a:r>
              <a:rPr lang="en-US" dirty="0"/>
              <a:t> implement 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05DF-EE02-909F-E9ED-D8C1605B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5B0F-8250-8BEA-F03E-39086F46C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cxnSp>
        <p:nvCxnSpPr>
          <p:cNvPr id="23" name="直線單箭頭接點 41">
            <a:extLst>
              <a:ext uri="{FF2B5EF4-FFF2-40B4-BE49-F238E27FC236}">
                <a16:creationId xmlns:a16="http://schemas.microsoft.com/office/drawing/2014/main" id="{99FEF6E1-BE95-85E0-1C65-B8C61F5C3D4D}"/>
              </a:ext>
            </a:extLst>
          </p:cNvPr>
          <p:cNvCxnSpPr>
            <a:cxnSpLocks/>
          </p:cNvCxnSpPr>
          <p:nvPr/>
        </p:nvCxnSpPr>
        <p:spPr>
          <a:xfrm>
            <a:off x="1610494" y="5274299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42">
            <a:extLst>
              <a:ext uri="{FF2B5EF4-FFF2-40B4-BE49-F238E27FC236}">
                <a16:creationId xmlns:a16="http://schemas.microsoft.com/office/drawing/2014/main" id="{5BD9AF79-C24E-B3C7-FCE9-83FB0B1063A2}"/>
              </a:ext>
            </a:extLst>
          </p:cNvPr>
          <p:cNvCxnSpPr>
            <a:cxnSpLocks/>
          </p:cNvCxnSpPr>
          <p:nvPr/>
        </p:nvCxnSpPr>
        <p:spPr>
          <a:xfrm flipV="1">
            <a:off x="1411890" y="5439766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44">
            <a:extLst>
              <a:ext uri="{FF2B5EF4-FFF2-40B4-BE49-F238E27FC236}">
                <a16:creationId xmlns:a16="http://schemas.microsoft.com/office/drawing/2014/main" id="{F61613B1-6AB3-1A1C-6E26-DD4A2FEB9A67}"/>
              </a:ext>
            </a:extLst>
          </p:cNvPr>
          <p:cNvCxnSpPr>
            <a:cxnSpLocks/>
          </p:cNvCxnSpPr>
          <p:nvPr/>
        </p:nvCxnSpPr>
        <p:spPr>
          <a:xfrm>
            <a:off x="2373047" y="5274299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6">
            <a:extLst>
              <a:ext uri="{FF2B5EF4-FFF2-40B4-BE49-F238E27FC236}">
                <a16:creationId xmlns:a16="http://schemas.microsoft.com/office/drawing/2014/main" id="{AA99081B-0C60-DB0D-732B-6B10E53F8F92}"/>
              </a:ext>
            </a:extLst>
          </p:cNvPr>
          <p:cNvCxnSpPr>
            <a:cxnSpLocks/>
          </p:cNvCxnSpPr>
          <p:nvPr/>
        </p:nvCxnSpPr>
        <p:spPr>
          <a:xfrm>
            <a:off x="3153421" y="5274299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47">
            <a:extLst>
              <a:ext uri="{FF2B5EF4-FFF2-40B4-BE49-F238E27FC236}">
                <a16:creationId xmlns:a16="http://schemas.microsoft.com/office/drawing/2014/main" id="{F824EDB3-21FE-FA2D-C0F7-F0E945AA2333}"/>
              </a:ext>
            </a:extLst>
          </p:cNvPr>
          <p:cNvCxnSpPr>
            <a:cxnSpLocks/>
          </p:cNvCxnSpPr>
          <p:nvPr/>
        </p:nvCxnSpPr>
        <p:spPr>
          <a:xfrm flipH="1">
            <a:off x="1595394" y="5202628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48">
            <a:extLst>
              <a:ext uri="{FF2B5EF4-FFF2-40B4-BE49-F238E27FC236}">
                <a16:creationId xmlns:a16="http://schemas.microsoft.com/office/drawing/2014/main" id="{977DFD55-5773-4815-2B44-CC5B63D44315}"/>
              </a:ext>
            </a:extLst>
          </p:cNvPr>
          <p:cNvCxnSpPr>
            <a:cxnSpLocks/>
          </p:cNvCxnSpPr>
          <p:nvPr/>
        </p:nvCxnSpPr>
        <p:spPr>
          <a:xfrm flipH="1">
            <a:off x="2357946" y="5202628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49">
            <a:extLst>
              <a:ext uri="{FF2B5EF4-FFF2-40B4-BE49-F238E27FC236}">
                <a16:creationId xmlns:a16="http://schemas.microsoft.com/office/drawing/2014/main" id="{23B099C4-1FE6-F36B-3B08-81ED19ADF3FC}"/>
              </a:ext>
            </a:extLst>
          </p:cNvPr>
          <p:cNvCxnSpPr>
            <a:cxnSpLocks/>
          </p:cNvCxnSpPr>
          <p:nvPr/>
        </p:nvCxnSpPr>
        <p:spPr>
          <a:xfrm flipH="1">
            <a:off x="3138320" y="5202628"/>
            <a:ext cx="37949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50">
                <a:extLst>
                  <a:ext uri="{FF2B5EF4-FFF2-40B4-BE49-F238E27FC236}">
                    <a16:creationId xmlns:a16="http://schemas.microsoft.com/office/drawing/2014/main" id="{F010F9E0-A6D5-E71E-0EB0-36C9EFC81506}"/>
                  </a:ext>
                </a:extLst>
              </p:cNvPr>
              <p:cNvSpPr/>
              <p:nvPr/>
            </p:nvSpPr>
            <p:spPr>
              <a:xfrm>
                <a:off x="1126321" y="5919585"/>
                <a:ext cx="2923374" cy="3707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test</m:t>
                          </m:r>
                        </m:sub>
                      </m:sSub>
                    </m:oMath>
                  </m:oMathPara>
                </a14:m>
                <a:endParaRPr lang="zh-TW" altLang="en-US" sz="2400" b="1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矩形 50">
                <a:extLst>
                  <a:ext uri="{FF2B5EF4-FFF2-40B4-BE49-F238E27FC236}">
                    <a16:creationId xmlns:a16="http://schemas.microsoft.com/office/drawing/2014/main" id="{F010F9E0-A6D5-E71E-0EB0-36C9EFC81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21" y="5919585"/>
                <a:ext cx="2923374" cy="370767"/>
              </a:xfrm>
              <a:prstGeom prst="rect">
                <a:avLst/>
              </a:prstGeom>
              <a:blipFill>
                <a:blip r:embed="rId3"/>
                <a:stretch>
                  <a:fillRect l="-1724" t="-6667" b="-366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66">
            <a:extLst>
              <a:ext uri="{FF2B5EF4-FFF2-40B4-BE49-F238E27FC236}">
                <a16:creationId xmlns:a16="http://schemas.microsoft.com/office/drawing/2014/main" id="{2601E886-E30C-3AAB-B157-71351DD520D4}"/>
              </a:ext>
            </a:extLst>
          </p:cNvPr>
          <p:cNvCxnSpPr>
            <a:cxnSpLocks/>
          </p:cNvCxnSpPr>
          <p:nvPr/>
        </p:nvCxnSpPr>
        <p:spPr>
          <a:xfrm flipV="1">
            <a:off x="2173263" y="5439766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67">
            <a:extLst>
              <a:ext uri="{FF2B5EF4-FFF2-40B4-BE49-F238E27FC236}">
                <a16:creationId xmlns:a16="http://schemas.microsoft.com/office/drawing/2014/main" id="{C9381FCB-4710-9766-2B1D-9B44B6CF45B2}"/>
              </a:ext>
            </a:extLst>
          </p:cNvPr>
          <p:cNvCxnSpPr>
            <a:cxnSpLocks/>
          </p:cNvCxnSpPr>
          <p:nvPr/>
        </p:nvCxnSpPr>
        <p:spPr>
          <a:xfrm flipV="1">
            <a:off x="2942261" y="5428207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68">
            <a:extLst>
              <a:ext uri="{FF2B5EF4-FFF2-40B4-BE49-F238E27FC236}">
                <a16:creationId xmlns:a16="http://schemas.microsoft.com/office/drawing/2014/main" id="{046B92F3-948A-7DC9-306C-33F37DD5E002}"/>
              </a:ext>
            </a:extLst>
          </p:cNvPr>
          <p:cNvCxnSpPr>
            <a:cxnSpLocks/>
          </p:cNvCxnSpPr>
          <p:nvPr/>
        </p:nvCxnSpPr>
        <p:spPr>
          <a:xfrm flipV="1">
            <a:off x="3726513" y="5428207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F55108AE-28AA-0EE5-9F9E-C3E9335FC365}"/>
              </a:ext>
            </a:extLst>
          </p:cNvPr>
          <p:cNvCxnSpPr>
            <a:cxnSpLocks/>
          </p:cNvCxnSpPr>
          <p:nvPr/>
        </p:nvCxnSpPr>
        <p:spPr>
          <a:xfrm flipV="1">
            <a:off x="1411283" y="4986752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70">
            <a:extLst>
              <a:ext uri="{FF2B5EF4-FFF2-40B4-BE49-F238E27FC236}">
                <a16:creationId xmlns:a16="http://schemas.microsoft.com/office/drawing/2014/main" id="{86B1D752-5139-58FD-3738-8F398CE44233}"/>
              </a:ext>
            </a:extLst>
          </p:cNvPr>
          <p:cNvCxnSpPr>
            <a:cxnSpLocks/>
          </p:cNvCxnSpPr>
          <p:nvPr/>
        </p:nvCxnSpPr>
        <p:spPr>
          <a:xfrm flipV="1">
            <a:off x="2172654" y="4986752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71">
            <a:extLst>
              <a:ext uri="{FF2B5EF4-FFF2-40B4-BE49-F238E27FC236}">
                <a16:creationId xmlns:a16="http://schemas.microsoft.com/office/drawing/2014/main" id="{FAF82725-DBE1-87DD-E3D9-CA928AFE40E6}"/>
              </a:ext>
            </a:extLst>
          </p:cNvPr>
          <p:cNvCxnSpPr>
            <a:cxnSpLocks/>
          </p:cNvCxnSpPr>
          <p:nvPr/>
        </p:nvCxnSpPr>
        <p:spPr>
          <a:xfrm flipV="1">
            <a:off x="2941653" y="4975192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72">
            <a:extLst>
              <a:ext uri="{FF2B5EF4-FFF2-40B4-BE49-F238E27FC236}">
                <a16:creationId xmlns:a16="http://schemas.microsoft.com/office/drawing/2014/main" id="{F8650068-2E70-39AE-70CB-2D33C3BA076A}"/>
              </a:ext>
            </a:extLst>
          </p:cNvPr>
          <p:cNvCxnSpPr>
            <a:cxnSpLocks/>
          </p:cNvCxnSpPr>
          <p:nvPr/>
        </p:nvCxnSpPr>
        <p:spPr>
          <a:xfrm flipV="1">
            <a:off x="3725905" y="4975192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73">
            <a:extLst>
              <a:ext uri="{FF2B5EF4-FFF2-40B4-BE49-F238E27FC236}">
                <a16:creationId xmlns:a16="http://schemas.microsoft.com/office/drawing/2014/main" id="{E926F163-9FF6-6648-D06A-AD090BA96E55}"/>
              </a:ext>
            </a:extLst>
          </p:cNvPr>
          <p:cNvSpPr/>
          <p:nvPr/>
        </p:nvSpPr>
        <p:spPr>
          <a:xfrm>
            <a:off x="944374" y="5176888"/>
            <a:ext cx="3186947" cy="5662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orbel" panose="020B0503020204020204" pitchFamily="34" charset="0"/>
              </a:rPr>
              <a:t>Self-Attention Layer</a:t>
            </a:r>
            <a:endParaRPr lang="zh-TW" altLang="en-US" sz="24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50">
                <a:extLst>
                  <a:ext uri="{FF2B5EF4-FFF2-40B4-BE49-F238E27FC236}">
                    <a16:creationId xmlns:a16="http://schemas.microsoft.com/office/drawing/2014/main" id="{978303E6-16CF-BDE5-056B-5948753B6488}"/>
                  </a:ext>
                </a:extLst>
              </p:cNvPr>
              <p:cNvSpPr/>
              <p:nvPr/>
            </p:nvSpPr>
            <p:spPr>
              <a:xfrm>
                <a:off x="1176090" y="4657644"/>
                <a:ext cx="2769564" cy="3370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0" name="矩形 50">
                <a:extLst>
                  <a:ext uri="{FF2B5EF4-FFF2-40B4-BE49-F238E27FC236}">
                    <a16:creationId xmlns:a16="http://schemas.microsoft.com/office/drawing/2014/main" id="{978303E6-16CF-BDE5-056B-5948753B6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90" y="4657644"/>
                <a:ext cx="2769564" cy="337062"/>
              </a:xfrm>
              <a:prstGeom prst="rect">
                <a:avLst/>
              </a:prstGeom>
              <a:blipFill>
                <a:blip r:embed="rId4"/>
                <a:stretch>
                  <a:fillRect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CAC2A147-5145-3C3B-2010-573170E2A8EC}"/>
              </a:ext>
            </a:extLst>
          </p:cNvPr>
          <p:cNvCxnSpPr>
            <a:cxnSpLocks/>
            <a:stCxn id="32" idx="1"/>
            <a:endCxn id="50" idx="1"/>
          </p:cNvCxnSpPr>
          <p:nvPr/>
        </p:nvCxnSpPr>
        <p:spPr>
          <a:xfrm rot="10800000" flipH="1">
            <a:off x="1126320" y="4826175"/>
            <a:ext cx="49769" cy="1278794"/>
          </a:xfrm>
          <a:prstGeom prst="curvedConnector3">
            <a:avLst>
              <a:gd name="adj1" fmla="val -183283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41">
            <a:extLst>
              <a:ext uri="{FF2B5EF4-FFF2-40B4-BE49-F238E27FC236}">
                <a16:creationId xmlns:a16="http://schemas.microsoft.com/office/drawing/2014/main" id="{1EE79D2C-8384-2B20-A03F-D9B8A20F9EB7}"/>
              </a:ext>
            </a:extLst>
          </p:cNvPr>
          <p:cNvCxnSpPr>
            <a:cxnSpLocks/>
          </p:cNvCxnSpPr>
          <p:nvPr/>
        </p:nvCxnSpPr>
        <p:spPr>
          <a:xfrm>
            <a:off x="1781346" y="3971804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42">
            <a:extLst>
              <a:ext uri="{FF2B5EF4-FFF2-40B4-BE49-F238E27FC236}">
                <a16:creationId xmlns:a16="http://schemas.microsoft.com/office/drawing/2014/main" id="{09CE149A-931C-F097-D0E6-A95C69598451}"/>
              </a:ext>
            </a:extLst>
          </p:cNvPr>
          <p:cNvCxnSpPr>
            <a:cxnSpLocks/>
          </p:cNvCxnSpPr>
          <p:nvPr/>
        </p:nvCxnSpPr>
        <p:spPr>
          <a:xfrm flipV="1">
            <a:off x="1602633" y="4137271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44">
            <a:extLst>
              <a:ext uri="{FF2B5EF4-FFF2-40B4-BE49-F238E27FC236}">
                <a16:creationId xmlns:a16="http://schemas.microsoft.com/office/drawing/2014/main" id="{122DD1C6-6C85-F549-6C17-E96A5CE67F8A}"/>
              </a:ext>
            </a:extLst>
          </p:cNvPr>
          <p:cNvCxnSpPr>
            <a:cxnSpLocks/>
          </p:cNvCxnSpPr>
          <p:nvPr/>
        </p:nvCxnSpPr>
        <p:spPr>
          <a:xfrm>
            <a:off x="2467527" y="3971804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46">
            <a:extLst>
              <a:ext uri="{FF2B5EF4-FFF2-40B4-BE49-F238E27FC236}">
                <a16:creationId xmlns:a16="http://schemas.microsoft.com/office/drawing/2014/main" id="{B0475A52-CBAC-4BA7-EF02-C65A8450DCE4}"/>
              </a:ext>
            </a:extLst>
          </p:cNvPr>
          <p:cNvCxnSpPr>
            <a:cxnSpLocks/>
          </p:cNvCxnSpPr>
          <p:nvPr/>
        </p:nvCxnSpPr>
        <p:spPr>
          <a:xfrm>
            <a:off x="3169744" y="3971804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47">
            <a:extLst>
              <a:ext uri="{FF2B5EF4-FFF2-40B4-BE49-F238E27FC236}">
                <a16:creationId xmlns:a16="http://schemas.microsoft.com/office/drawing/2014/main" id="{082643B3-A4A6-23A8-1F21-7046F2B6528E}"/>
              </a:ext>
            </a:extLst>
          </p:cNvPr>
          <p:cNvCxnSpPr>
            <a:cxnSpLocks/>
          </p:cNvCxnSpPr>
          <p:nvPr/>
        </p:nvCxnSpPr>
        <p:spPr>
          <a:xfrm flipH="1">
            <a:off x="1767758" y="390013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48">
            <a:extLst>
              <a:ext uri="{FF2B5EF4-FFF2-40B4-BE49-F238E27FC236}">
                <a16:creationId xmlns:a16="http://schemas.microsoft.com/office/drawing/2014/main" id="{B225B2DB-BA1E-5872-5CCA-9DDF44EA15A6}"/>
              </a:ext>
            </a:extLst>
          </p:cNvPr>
          <p:cNvCxnSpPr>
            <a:cxnSpLocks/>
          </p:cNvCxnSpPr>
          <p:nvPr/>
        </p:nvCxnSpPr>
        <p:spPr>
          <a:xfrm flipH="1">
            <a:off x="2453938" y="390013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49">
            <a:extLst>
              <a:ext uri="{FF2B5EF4-FFF2-40B4-BE49-F238E27FC236}">
                <a16:creationId xmlns:a16="http://schemas.microsoft.com/office/drawing/2014/main" id="{0A894654-4AEB-436C-BC18-949E7329ECA0}"/>
              </a:ext>
            </a:extLst>
          </p:cNvPr>
          <p:cNvCxnSpPr>
            <a:cxnSpLocks/>
          </p:cNvCxnSpPr>
          <p:nvPr/>
        </p:nvCxnSpPr>
        <p:spPr>
          <a:xfrm flipH="1">
            <a:off x="3156155" y="390013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6">
            <a:extLst>
              <a:ext uri="{FF2B5EF4-FFF2-40B4-BE49-F238E27FC236}">
                <a16:creationId xmlns:a16="http://schemas.microsoft.com/office/drawing/2014/main" id="{309B57B3-01D3-0D18-04E5-3CCAF0DCD402}"/>
              </a:ext>
            </a:extLst>
          </p:cNvPr>
          <p:cNvCxnSpPr>
            <a:cxnSpLocks/>
          </p:cNvCxnSpPr>
          <p:nvPr/>
        </p:nvCxnSpPr>
        <p:spPr>
          <a:xfrm flipV="1">
            <a:off x="2287751" y="4137271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7">
            <a:extLst>
              <a:ext uri="{FF2B5EF4-FFF2-40B4-BE49-F238E27FC236}">
                <a16:creationId xmlns:a16="http://schemas.microsoft.com/office/drawing/2014/main" id="{863E1761-F17B-27A3-40CD-0AF0C7FB69B3}"/>
              </a:ext>
            </a:extLst>
          </p:cNvPr>
          <p:cNvCxnSpPr>
            <a:cxnSpLocks/>
          </p:cNvCxnSpPr>
          <p:nvPr/>
        </p:nvCxnSpPr>
        <p:spPr>
          <a:xfrm flipV="1">
            <a:off x="2979733" y="4125712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68">
            <a:extLst>
              <a:ext uri="{FF2B5EF4-FFF2-40B4-BE49-F238E27FC236}">
                <a16:creationId xmlns:a16="http://schemas.microsoft.com/office/drawing/2014/main" id="{AA97AEB9-E422-5252-EF28-03D2C7C1B123}"/>
              </a:ext>
            </a:extLst>
          </p:cNvPr>
          <p:cNvCxnSpPr>
            <a:cxnSpLocks/>
          </p:cNvCxnSpPr>
          <p:nvPr/>
        </p:nvCxnSpPr>
        <p:spPr>
          <a:xfrm flipV="1">
            <a:off x="3685439" y="4125712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69">
            <a:extLst>
              <a:ext uri="{FF2B5EF4-FFF2-40B4-BE49-F238E27FC236}">
                <a16:creationId xmlns:a16="http://schemas.microsoft.com/office/drawing/2014/main" id="{BE80CB98-E8C5-8627-E3E9-27B1E2979169}"/>
              </a:ext>
            </a:extLst>
          </p:cNvPr>
          <p:cNvCxnSpPr>
            <a:cxnSpLocks/>
          </p:cNvCxnSpPr>
          <p:nvPr/>
        </p:nvCxnSpPr>
        <p:spPr>
          <a:xfrm flipV="1">
            <a:off x="1602086" y="3684257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0">
            <a:extLst>
              <a:ext uri="{FF2B5EF4-FFF2-40B4-BE49-F238E27FC236}">
                <a16:creationId xmlns:a16="http://schemas.microsoft.com/office/drawing/2014/main" id="{4D496F6C-FE0C-E07A-B5CF-75837E795134}"/>
              </a:ext>
            </a:extLst>
          </p:cNvPr>
          <p:cNvCxnSpPr>
            <a:cxnSpLocks/>
          </p:cNvCxnSpPr>
          <p:nvPr/>
        </p:nvCxnSpPr>
        <p:spPr>
          <a:xfrm flipV="1">
            <a:off x="2287204" y="3684257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1">
            <a:extLst>
              <a:ext uri="{FF2B5EF4-FFF2-40B4-BE49-F238E27FC236}">
                <a16:creationId xmlns:a16="http://schemas.microsoft.com/office/drawing/2014/main" id="{476132A8-A239-232F-1272-7FF8858266E3}"/>
              </a:ext>
            </a:extLst>
          </p:cNvPr>
          <p:cNvCxnSpPr>
            <a:cxnSpLocks/>
          </p:cNvCxnSpPr>
          <p:nvPr/>
        </p:nvCxnSpPr>
        <p:spPr>
          <a:xfrm flipV="1">
            <a:off x="2979185" y="3672697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2">
            <a:extLst>
              <a:ext uri="{FF2B5EF4-FFF2-40B4-BE49-F238E27FC236}">
                <a16:creationId xmlns:a16="http://schemas.microsoft.com/office/drawing/2014/main" id="{0C8357C3-9FE7-436B-DE81-E62D7167915B}"/>
              </a:ext>
            </a:extLst>
          </p:cNvPr>
          <p:cNvCxnSpPr>
            <a:cxnSpLocks/>
          </p:cNvCxnSpPr>
          <p:nvPr/>
        </p:nvCxnSpPr>
        <p:spPr>
          <a:xfrm flipV="1">
            <a:off x="3684892" y="3672697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: 圓角 73">
            <a:extLst>
              <a:ext uri="{FF2B5EF4-FFF2-40B4-BE49-F238E27FC236}">
                <a16:creationId xmlns:a16="http://schemas.microsoft.com/office/drawing/2014/main" id="{48F0DB36-7377-055B-6A8C-4B9A1EC9D398}"/>
              </a:ext>
            </a:extLst>
          </p:cNvPr>
          <p:cNvSpPr/>
          <p:nvPr/>
        </p:nvSpPr>
        <p:spPr>
          <a:xfrm>
            <a:off x="1181940" y="3874393"/>
            <a:ext cx="2867764" cy="5662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orbel" panose="020B0503020204020204" pitchFamily="34" charset="0"/>
              </a:rPr>
              <a:t>Self-Attention Layer</a:t>
            </a:r>
            <a:endParaRPr lang="zh-TW" altLang="en-US" sz="24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50">
                <a:extLst>
                  <a:ext uri="{FF2B5EF4-FFF2-40B4-BE49-F238E27FC236}">
                    <a16:creationId xmlns:a16="http://schemas.microsoft.com/office/drawing/2014/main" id="{54DCA142-285F-544D-3756-0B2CE4596E89}"/>
                  </a:ext>
                </a:extLst>
              </p:cNvPr>
              <p:cNvSpPr/>
              <p:nvPr/>
            </p:nvSpPr>
            <p:spPr>
              <a:xfrm>
                <a:off x="1161831" y="3355149"/>
                <a:ext cx="2769565" cy="3370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>
                  <a:latin typeface="Corbel" panose="020B050302020402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矩形 50">
                <a:extLst>
                  <a:ext uri="{FF2B5EF4-FFF2-40B4-BE49-F238E27FC236}">
                    <a16:creationId xmlns:a16="http://schemas.microsoft.com/office/drawing/2014/main" id="{54DCA142-285F-544D-3756-0B2CE4596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831" y="3355149"/>
                <a:ext cx="2769565" cy="337062"/>
              </a:xfrm>
              <a:prstGeom prst="rect">
                <a:avLst/>
              </a:prstGeom>
              <a:blipFill>
                <a:blip r:embed="rId5"/>
                <a:stretch>
                  <a:fillRect b="-2857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F6ECCC1-D8C2-948F-BC53-89F86BFE5A57}"/>
              </a:ext>
            </a:extLst>
          </p:cNvPr>
          <p:cNvCxnSpPr>
            <a:cxnSpLocks/>
            <a:stCxn id="50" idx="1"/>
            <a:endCxn id="78" idx="1"/>
          </p:cNvCxnSpPr>
          <p:nvPr/>
        </p:nvCxnSpPr>
        <p:spPr>
          <a:xfrm rot="10800000">
            <a:off x="1161832" y="3523681"/>
            <a:ext cx="14259" cy="1302495"/>
          </a:xfrm>
          <a:prstGeom prst="curvedConnector3">
            <a:avLst>
              <a:gd name="adj1" fmla="val 631045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41">
            <a:extLst>
              <a:ext uri="{FF2B5EF4-FFF2-40B4-BE49-F238E27FC236}">
                <a16:creationId xmlns:a16="http://schemas.microsoft.com/office/drawing/2014/main" id="{411D6803-FF02-DFD7-092F-9FCF4D94EA0C}"/>
              </a:ext>
            </a:extLst>
          </p:cNvPr>
          <p:cNvCxnSpPr>
            <a:cxnSpLocks/>
          </p:cNvCxnSpPr>
          <p:nvPr/>
        </p:nvCxnSpPr>
        <p:spPr>
          <a:xfrm>
            <a:off x="1725726" y="265266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42">
            <a:extLst>
              <a:ext uri="{FF2B5EF4-FFF2-40B4-BE49-F238E27FC236}">
                <a16:creationId xmlns:a16="http://schemas.microsoft.com/office/drawing/2014/main" id="{1DE7719B-99EB-67AB-414B-35A2A27E4C51}"/>
              </a:ext>
            </a:extLst>
          </p:cNvPr>
          <p:cNvCxnSpPr>
            <a:cxnSpLocks/>
          </p:cNvCxnSpPr>
          <p:nvPr/>
        </p:nvCxnSpPr>
        <p:spPr>
          <a:xfrm flipV="1">
            <a:off x="1547013" y="2818130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44">
            <a:extLst>
              <a:ext uri="{FF2B5EF4-FFF2-40B4-BE49-F238E27FC236}">
                <a16:creationId xmlns:a16="http://schemas.microsoft.com/office/drawing/2014/main" id="{C16A254B-32C2-C909-5FC8-D553CB5BD25E}"/>
              </a:ext>
            </a:extLst>
          </p:cNvPr>
          <p:cNvCxnSpPr>
            <a:cxnSpLocks/>
          </p:cNvCxnSpPr>
          <p:nvPr/>
        </p:nvCxnSpPr>
        <p:spPr>
          <a:xfrm>
            <a:off x="2411907" y="265266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46">
            <a:extLst>
              <a:ext uri="{FF2B5EF4-FFF2-40B4-BE49-F238E27FC236}">
                <a16:creationId xmlns:a16="http://schemas.microsoft.com/office/drawing/2014/main" id="{70C808D4-AD76-DA3B-8218-AD64F5A71197}"/>
              </a:ext>
            </a:extLst>
          </p:cNvPr>
          <p:cNvCxnSpPr>
            <a:cxnSpLocks/>
          </p:cNvCxnSpPr>
          <p:nvPr/>
        </p:nvCxnSpPr>
        <p:spPr>
          <a:xfrm>
            <a:off x="3114124" y="2652663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47">
            <a:extLst>
              <a:ext uri="{FF2B5EF4-FFF2-40B4-BE49-F238E27FC236}">
                <a16:creationId xmlns:a16="http://schemas.microsoft.com/office/drawing/2014/main" id="{73645C76-BA79-64A0-B59B-8F66DF1ACDCB}"/>
              </a:ext>
            </a:extLst>
          </p:cNvPr>
          <p:cNvCxnSpPr>
            <a:cxnSpLocks/>
          </p:cNvCxnSpPr>
          <p:nvPr/>
        </p:nvCxnSpPr>
        <p:spPr>
          <a:xfrm flipH="1">
            <a:off x="1712138" y="2580992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48">
            <a:extLst>
              <a:ext uri="{FF2B5EF4-FFF2-40B4-BE49-F238E27FC236}">
                <a16:creationId xmlns:a16="http://schemas.microsoft.com/office/drawing/2014/main" id="{56A83915-AECC-12A2-E4EE-925CB65DA8E1}"/>
              </a:ext>
            </a:extLst>
          </p:cNvPr>
          <p:cNvCxnSpPr>
            <a:cxnSpLocks/>
          </p:cNvCxnSpPr>
          <p:nvPr/>
        </p:nvCxnSpPr>
        <p:spPr>
          <a:xfrm flipH="1">
            <a:off x="2398318" y="2580992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49">
            <a:extLst>
              <a:ext uri="{FF2B5EF4-FFF2-40B4-BE49-F238E27FC236}">
                <a16:creationId xmlns:a16="http://schemas.microsoft.com/office/drawing/2014/main" id="{C4C18659-D8FF-7B58-DB78-FC88DDED1B68}"/>
              </a:ext>
            </a:extLst>
          </p:cNvPr>
          <p:cNvCxnSpPr>
            <a:cxnSpLocks/>
          </p:cNvCxnSpPr>
          <p:nvPr/>
        </p:nvCxnSpPr>
        <p:spPr>
          <a:xfrm flipH="1">
            <a:off x="3100535" y="2580992"/>
            <a:ext cx="3414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66">
            <a:extLst>
              <a:ext uri="{FF2B5EF4-FFF2-40B4-BE49-F238E27FC236}">
                <a16:creationId xmlns:a16="http://schemas.microsoft.com/office/drawing/2014/main" id="{1787B41B-89CA-567B-0BAE-9C004D28AF51}"/>
              </a:ext>
            </a:extLst>
          </p:cNvPr>
          <p:cNvCxnSpPr>
            <a:cxnSpLocks/>
          </p:cNvCxnSpPr>
          <p:nvPr/>
        </p:nvCxnSpPr>
        <p:spPr>
          <a:xfrm flipV="1">
            <a:off x="2232131" y="2818130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67">
            <a:extLst>
              <a:ext uri="{FF2B5EF4-FFF2-40B4-BE49-F238E27FC236}">
                <a16:creationId xmlns:a16="http://schemas.microsoft.com/office/drawing/2014/main" id="{8E140C1B-8F65-07F4-0086-D8A823F45DBF}"/>
              </a:ext>
            </a:extLst>
          </p:cNvPr>
          <p:cNvCxnSpPr>
            <a:cxnSpLocks/>
          </p:cNvCxnSpPr>
          <p:nvPr/>
        </p:nvCxnSpPr>
        <p:spPr>
          <a:xfrm flipV="1">
            <a:off x="2924113" y="2806571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68">
            <a:extLst>
              <a:ext uri="{FF2B5EF4-FFF2-40B4-BE49-F238E27FC236}">
                <a16:creationId xmlns:a16="http://schemas.microsoft.com/office/drawing/2014/main" id="{1B2183F9-B895-E798-6539-9B4A5E81740A}"/>
              </a:ext>
            </a:extLst>
          </p:cNvPr>
          <p:cNvCxnSpPr>
            <a:cxnSpLocks/>
          </p:cNvCxnSpPr>
          <p:nvPr/>
        </p:nvCxnSpPr>
        <p:spPr>
          <a:xfrm flipV="1">
            <a:off x="3629819" y="2806571"/>
            <a:ext cx="0" cy="4798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69">
            <a:extLst>
              <a:ext uri="{FF2B5EF4-FFF2-40B4-BE49-F238E27FC236}">
                <a16:creationId xmlns:a16="http://schemas.microsoft.com/office/drawing/2014/main" id="{C6D7E293-F21E-B613-72DE-37C3E5A5033C}"/>
              </a:ext>
            </a:extLst>
          </p:cNvPr>
          <p:cNvCxnSpPr>
            <a:cxnSpLocks/>
          </p:cNvCxnSpPr>
          <p:nvPr/>
        </p:nvCxnSpPr>
        <p:spPr>
          <a:xfrm flipV="1">
            <a:off x="1546466" y="2365116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70">
            <a:extLst>
              <a:ext uri="{FF2B5EF4-FFF2-40B4-BE49-F238E27FC236}">
                <a16:creationId xmlns:a16="http://schemas.microsoft.com/office/drawing/2014/main" id="{F95FC854-6CD0-760C-FA33-0BB3048760AC}"/>
              </a:ext>
            </a:extLst>
          </p:cNvPr>
          <p:cNvCxnSpPr>
            <a:cxnSpLocks/>
          </p:cNvCxnSpPr>
          <p:nvPr/>
        </p:nvCxnSpPr>
        <p:spPr>
          <a:xfrm flipV="1">
            <a:off x="2231584" y="2365116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71">
            <a:extLst>
              <a:ext uri="{FF2B5EF4-FFF2-40B4-BE49-F238E27FC236}">
                <a16:creationId xmlns:a16="http://schemas.microsoft.com/office/drawing/2014/main" id="{3F427A0D-293C-5ABD-C15F-60E4FB2E89F3}"/>
              </a:ext>
            </a:extLst>
          </p:cNvPr>
          <p:cNvCxnSpPr>
            <a:cxnSpLocks/>
          </p:cNvCxnSpPr>
          <p:nvPr/>
        </p:nvCxnSpPr>
        <p:spPr>
          <a:xfrm flipV="1">
            <a:off x="2923565" y="2353556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72">
            <a:extLst>
              <a:ext uri="{FF2B5EF4-FFF2-40B4-BE49-F238E27FC236}">
                <a16:creationId xmlns:a16="http://schemas.microsoft.com/office/drawing/2014/main" id="{C00169BF-FDD5-B8F4-3542-A946F6921C28}"/>
              </a:ext>
            </a:extLst>
          </p:cNvPr>
          <p:cNvCxnSpPr>
            <a:cxnSpLocks/>
          </p:cNvCxnSpPr>
          <p:nvPr/>
        </p:nvCxnSpPr>
        <p:spPr>
          <a:xfrm flipV="1">
            <a:off x="3629272" y="2353556"/>
            <a:ext cx="0" cy="297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73">
            <a:extLst>
              <a:ext uri="{FF2B5EF4-FFF2-40B4-BE49-F238E27FC236}">
                <a16:creationId xmlns:a16="http://schemas.microsoft.com/office/drawing/2014/main" id="{5C608EED-AB52-B5EC-0AC6-C3FF72E37332}"/>
              </a:ext>
            </a:extLst>
          </p:cNvPr>
          <p:cNvSpPr/>
          <p:nvPr/>
        </p:nvSpPr>
        <p:spPr>
          <a:xfrm>
            <a:off x="1126320" y="2555252"/>
            <a:ext cx="2867764" cy="5662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Corbel" panose="020B0503020204020204" pitchFamily="34" charset="0"/>
              </a:rPr>
              <a:t>Self-Attention Layer</a:t>
            </a:r>
            <a:endParaRPr lang="zh-TW" altLang="en-US" sz="2400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50">
                <a:extLst>
                  <a:ext uri="{FF2B5EF4-FFF2-40B4-BE49-F238E27FC236}">
                    <a16:creationId xmlns:a16="http://schemas.microsoft.com/office/drawing/2014/main" id="{4DF0242F-027F-9E5C-1F4B-7B6BCB68B7ED}"/>
                  </a:ext>
                </a:extLst>
              </p:cNvPr>
              <p:cNvSpPr/>
              <p:nvPr/>
            </p:nvSpPr>
            <p:spPr>
              <a:xfrm>
                <a:off x="1159219" y="2036008"/>
                <a:ext cx="2769565" cy="33706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50">
                <a:extLst>
                  <a:ext uri="{FF2B5EF4-FFF2-40B4-BE49-F238E27FC236}">
                    <a16:creationId xmlns:a16="http://schemas.microsoft.com/office/drawing/2014/main" id="{4DF0242F-027F-9E5C-1F4B-7B6BCB68B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9" y="2036008"/>
                <a:ext cx="2769565" cy="337062"/>
              </a:xfrm>
              <a:prstGeom prst="rect">
                <a:avLst/>
              </a:prstGeom>
              <a:blipFill>
                <a:blip r:embed="rId6"/>
                <a:stretch>
                  <a:fillRect t="-7143" b="-250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74073A49-9F2F-4BBF-0365-70F4A6E6C917}"/>
              </a:ext>
            </a:extLst>
          </p:cNvPr>
          <p:cNvCxnSpPr>
            <a:cxnSpLocks/>
            <a:stCxn id="78" idx="1"/>
            <a:endCxn id="97" idx="1"/>
          </p:cNvCxnSpPr>
          <p:nvPr/>
        </p:nvCxnSpPr>
        <p:spPr>
          <a:xfrm rot="10800000">
            <a:off x="1159219" y="2204540"/>
            <a:ext cx="2612" cy="1319141"/>
          </a:xfrm>
          <a:prstGeom prst="curvedConnector3">
            <a:avLst>
              <a:gd name="adj1" fmla="val 34003063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xtract 105">
            <a:extLst>
              <a:ext uri="{FF2B5EF4-FFF2-40B4-BE49-F238E27FC236}">
                <a16:creationId xmlns:a16="http://schemas.microsoft.com/office/drawing/2014/main" id="{26602785-D650-2C6A-E9D4-1AF352BFD478}"/>
              </a:ext>
            </a:extLst>
          </p:cNvPr>
          <p:cNvSpPr/>
          <p:nvPr/>
        </p:nvSpPr>
        <p:spPr>
          <a:xfrm>
            <a:off x="1429201" y="1619390"/>
            <a:ext cx="2464065" cy="391060"/>
          </a:xfrm>
          <a:prstGeom prst="flowChartExtract">
            <a:avLst/>
          </a:prstGeom>
          <a:solidFill>
            <a:srgbClr val="FFD9D5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FABA5C1-1C18-9A96-F741-5D0DB346F36C}"/>
                  </a:ext>
                </a:extLst>
              </p:cNvPr>
              <p:cNvSpPr txBox="1"/>
              <p:nvPr/>
            </p:nvSpPr>
            <p:spPr>
              <a:xfrm>
                <a:off x="1767699" y="1159412"/>
                <a:ext cx="18598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test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FABA5C1-1C18-9A96-F741-5D0DB346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99" y="1159412"/>
                <a:ext cx="1859807" cy="461665"/>
              </a:xfrm>
              <a:prstGeom prst="rect">
                <a:avLst/>
              </a:prstGeom>
              <a:blipFill>
                <a:blip r:embed="rId7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3B766-6137-FA2D-8E6D-EA0207488202}"/>
              </a:ext>
            </a:extLst>
          </p:cNvPr>
          <p:cNvGrpSpPr/>
          <p:nvPr/>
        </p:nvGrpSpPr>
        <p:grpSpPr>
          <a:xfrm>
            <a:off x="4294742" y="4174927"/>
            <a:ext cx="6037297" cy="1256947"/>
            <a:chOff x="4294742" y="4174927"/>
            <a:chExt cx="6037297" cy="1256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1530AFC-A4DF-07F1-A8DA-DFD1E4642328}"/>
                    </a:ext>
                  </a:extLst>
                </p:cNvPr>
                <p:cNvSpPr txBox="1"/>
                <p:nvPr/>
              </p:nvSpPr>
              <p:spPr>
                <a:xfrm>
                  <a:off x="5213040" y="4174927"/>
                  <a:ext cx="5118999" cy="12569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1530AFC-A4DF-07F1-A8DA-DFD1E4642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040" y="4174927"/>
                  <a:ext cx="5118999" cy="1256947"/>
                </a:xfrm>
                <a:prstGeom prst="rect">
                  <a:avLst/>
                </a:prstGeom>
                <a:blipFill>
                  <a:blip r:embed="rId8"/>
                  <a:stretch>
                    <a:fillRect t="-108000" b="-16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CD93394-4859-A107-C58D-C4228C8857E1}"/>
                </a:ext>
              </a:extLst>
            </p:cNvPr>
            <p:cNvCxnSpPr>
              <a:cxnSpLocks/>
            </p:cNvCxnSpPr>
            <p:nvPr/>
          </p:nvCxnSpPr>
          <p:spPr>
            <a:xfrm>
              <a:off x="4294742" y="4826175"/>
              <a:ext cx="81708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BD5B0-623E-4D57-62A9-729F9E0BCA8C}"/>
              </a:ext>
            </a:extLst>
          </p:cNvPr>
          <p:cNvGrpSpPr/>
          <p:nvPr/>
        </p:nvGrpSpPr>
        <p:grpSpPr>
          <a:xfrm>
            <a:off x="4294741" y="2872797"/>
            <a:ext cx="6030334" cy="1256947"/>
            <a:chOff x="4294741" y="2872797"/>
            <a:chExt cx="6030334" cy="1256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A96CFFA-FC40-081D-F3AA-6D0F1DA943EB}"/>
                    </a:ext>
                  </a:extLst>
                </p:cNvPr>
                <p:cNvSpPr txBox="1"/>
                <p:nvPr/>
              </p:nvSpPr>
              <p:spPr>
                <a:xfrm>
                  <a:off x="5206076" y="2872797"/>
                  <a:ext cx="5118999" cy="12569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A96CFFA-FC40-081D-F3AA-6D0F1DA9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076" y="2872797"/>
                  <a:ext cx="5118999" cy="1256947"/>
                </a:xfrm>
                <a:prstGeom prst="rect">
                  <a:avLst/>
                </a:prstGeom>
                <a:blipFill>
                  <a:blip r:embed="rId9"/>
                  <a:stretch>
                    <a:fillRect t="-109091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5B6CAFDB-0A5B-36F5-F808-227B8D246BA9}"/>
                </a:ext>
              </a:extLst>
            </p:cNvPr>
            <p:cNvCxnSpPr>
              <a:cxnSpLocks/>
            </p:cNvCxnSpPr>
            <p:nvPr/>
          </p:nvCxnSpPr>
          <p:spPr>
            <a:xfrm>
              <a:off x="4294741" y="3523680"/>
              <a:ext cx="81708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C404BA-B792-8287-5CF1-9E11D0CD25EC}"/>
              </a:ext>
            </a:extLst>
          </p:cNvPr>
          <p:cNvGrpSpPr/>
          <p:nvPr/>
        </p:nvGrpSpPr>
        <p:grpSpPr>
          <a:xfrm>
            <a:off x="4237821" y="1678613"/>
            <a:ext cx="6081356" cy="1256947"/>
            <a:chOff x="4237821" y="1531133"/>
            <a:chExt cx="6081356" cy="1256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0B19157-F71E-1E3B-6A26-19F6BC214B03}"/>
                    </a:ext>
                  </a:extLst>
                </p:cNvPr>
                <p:cNvSpPr txBox="1"/>
                <p:nvPr/>
              </p:nvSpPr>
              <p:spPr>
                <a:xfrm>
                  <a:off x="5200178" y="1531133"/>
                  <a:ext cx="5118999" cy="12569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ℓ(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0B19157-F71E-1E3B-6A26-19F6BC214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178" y="1531133"/>
                  <a:ext cx="5118999" cy="1256947"/>
                </a:xfrm>
                <a:prstGeom prst="rect">
                  <a:avLst/>
                </a:prstGeom>
                <a:blipFill>
                  <a:blip r:embed="rId10"/>
                  <a:stretch>
                    <a:fillRect t="-108000" b="-16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91819F5-C323-BE7C-20AF-D26699875CBB}"/>
                </a:ext>
              </a:extLst>
            </p:cNvPr>
            <p:cNvCxnSpPr>
              <a:cxnSpLocks/>
            </p:cNvCxnSpPr>
            <p:nvPr/>
          </p:nvCxnSpPr>
          <p:spPr>
            <a:xfrm>
              <a:off x="4237821" y="2204539"/>
              <a:ext cx="81708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18F607-1C36-2982-0733-1BD20A411A41}"/>
              </a:ext>
            </a:extLst>
          </p:cNvPr>
          <p:cNvGrpSpPr/>
          <p:nvPr/>
        </p:nvGrpSpPr>
        <p:grpSpPr>
          <a:xfrm>
            <a:off x="4294741" y="5591502"/>
            <a:ext cx="2243186" cy="477503"/>
            <a:chOff x="4294741" y="5591502"/>
            <a:chExt cx="2243186" cy="477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E87D749-C7DF-C556-87A1-EBC305A68EB7}"/>
                    </a:ext>
                  </a:extLst>
                </p:cNvPr>
                <p:cNvSpPr txBox="1"/>
                <p:nvPr/>
              </p:nvSpPr>
              <p:spPr>
                <a:xfrm>
                  <a:off x="4763606" y="5591502"/>
                  <a:ext cx="1774321" cy="4775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E87D749-C7DF-C556-87A1-EBC305A68E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606" y="5591502"/>
                  <a:ext cx="1774321" cy="47750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1EA4A8E-42FA-AD75-83A0-E792D7075F21}"/>
                </a:ext>
              </a:extLst>
            </p:cNvPr>
            <p:cNvCxnSpPr>
              <a:cxnSpLocks/>
            </p:cNvCxnSpPr>
            <p:nvPr/>
          </p:nvCxnSpPr>
          <p:spPr>
            <a:xfrm>
              <a:off x="4294741" y="5861545"/>
              <a:ext cx="81708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77EB8A-DEB7-F208-7150-7B1D8132F2F3}"/>
              </a:ext>
            </a:extLst>
          </p:cNvPr>
          <p:cNvSpPr txBox="1"/>
          <p:nvPr/>
        </p:nvSpPr>
        <p:spPr>
          <a:xfrm>
            <a:off x="737756" y="6463114"/>
            <a:ext cx="277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demonstrations 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CABEE4-CCF4-4418-6176-871B8B4FE7FC}"/>
              </a:ext>
            </a:extLst>
          </p:cNvPr>
          <p:cNvSpPr/>
          <p:nvPr/>
        </p:nvSpPr>
        <p:spPr>
          <a:xfrm rot="5400000" flipH="1">
            <a:off x="1993553" y="5415060"/>
            <a:ext cx="201174" cy="2092216"/>
          </a:xfrm>
          <a:prstGeom prst="leftBrace">
            <a:avLst>
              <a:gd name="adj1" fmla="val 14687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DBA7E9-DBE6-9E32-987D-AD14004C42D5}"/>
              </a:ext>
            </a:extLst>
          </p:cNvPr>
          <p:cNvGrpSpPr/>
          <p:nvPr/>
        </p:nvGrpSpPr>
        <p:grpSpPr>
          <a:xfrm>
            <a:off x="7133852" y="5462739"/>
            <a:ext cx="3813833" cy="1037310"/>
            <a:chOff x="7133852" y="5462739"/>
            <a:chExt cx="3813833" cy="10373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7E1E13-6D5C-F2D2-9028-B4E052B31C56}"/>
                </a:ext>
              </a:extLst>
            </p:cNvPr>
            <p:cNvSpPr txBox="1"/>
            <p:nvPr/>
          </p:nvSpPr>
          <p:spPr>
            <a:xfrm>
              <a:off x="7133852" y="5669052"/>
              <a:ext cx="38138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gradients of the empirical loss on the demonstrations 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13076DFC-F95A-2416-E475-F389E94DCD9B}"/>
                </a:ext>
              </a:extLst>
            </p:cNvPr>
            <p:cNvSpPr/>
            <p:nvPr/>
          </p:nvSpPr>
          <p:spPr>
            <a:xfrm rot="5400000" flipH="1">
              <a:off x="8799271" y="4233509"/>
              <a:ext cx="216936" cy="2675395"/>
            </a:xfrm>
            <a:prstGeom prst="leftBrace">
              <a:avLst>
                <a:gd name="adj1" fmla="val 146875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C2180D19-BC9F-F636-EDEC-91FAC39095A9}"/>
              </a:ext>
            </a:extLst>
          </p:cNvPr>
          <p:cNvSpPr/>
          <p:nvPr/>
        </p:nvSpPr>
        <p:spPr>
          <a:xfrm>
            <a:off x="2468339" y="6175643"/>
            <a:ext cx="5884765" cy="607211"/>
          </a:xfrm>
          <a:prstGeom prst="arc">
            <a:avLst>
              <a:gd name="adj1" fmla="val 21487"/>
              <a:gd name="adj2" fmla="val 10456476"/>
            </a:avLst>
          </a:prstGeom>
          <a:ln w="57150">
            <a:solidFill>
              <a:srgbClr val="C0000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F3F7-7435-B2AB-3412-4328B8160434}"/>
              </a:ext>
            </a:extLst>
          </p:cNvPr>
          <p:cNvSpPr txBox="1"/>
          <p:nvPr/>
        </p:nvSpPr>
        <p:spPr>
          <a:xfrm rot="20532534">
            <a:off x="7136515" y="112572"/>
            <a:ext cx="1272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Ink Free" panose="020F0502020204030204" pitchFamily="34" charset="0"/>
                <a:cs typeface="Ink Free" panose="020F0502020204030204" pitchFamily="34" charset="0"/>
              </a:rPr>
              <a:t>!= does</a:t>
            </a:r>
            <a:endParaRPr lang="en-US" sz="2800" b="1" dirty="0">
              <a:latin typeface="Ink Free" panose="020F0502020204030204" pitchFamily="34" charset="0"/>
              <a:cs typeface="Ink Free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5667CA-9911-2676-454F-0F57C05B9051}"/>
              </a:ext>
            </a:extLst>
          </p:cNvPr>
          <p:cNvGrpSpPr/>
          <p:nvPr/>
        </p:nvGrpSpPr>
        <p:grpSpPr>
          <a:xfrm>
            <a:off x="4215306" y="1181621"/>
            <a:ext cx="5267883" cy="474810"/>
            <a:chOff x="5057192" y="3285748"/>
            <a:chExt cx="5267883" cy="474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747CF1-EE74-035D-DCFD-5949877B3026}"/>
                    </a:ext>
                  </a:extLst>
                </p:cNvPr>
                <p:cNvSpPr txBox="1"/>
                <p:nvPr/>
              </p:nvSpPr>
              <p:spPr>
                <a:xfrm>
                  <a:off x="5206076" y="3285748"/>
                  <a:ext cx="5118999" cy="4748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/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0747CF1-EE74-035D-DCFD-5949877B3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6076" y="3285748"/>
                  <a:ext cx="5118999" cy="474810"/>
                </a:xfrm>
                <a:prstGeom prst="rect">
                  <a:avLst/>
                </a:prstGeom>
                <a:blipFill>
                  <a:blip r:embed="rId12"/>
                  <a:stretch>
                    <a:fillRect t="-10526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F7A8F4E-4F80-928A-50C3-837A6208908C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92" y="3578065"/>
              <a:ext cx="81708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604D6B-4D7B-0D2D-6C5A-062BF631D908}"/>
              </a:ext>
            </a:extLst>
          </p:cNvPr>
          <p:cNvSpPr txBox="1"/>
          <p:nvPr/>
        </p:nvSpPr>
        <p:spPr>
          <a:xfrm>
            <a:off x="8641923" y="62453"/>
            <a:ext cx="352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Avenir Book" panose="02000503020000020003" pitchFamily="2" charset="0"/>
              </a:rPr>
              <a:t>[Von Oswald et al. 2023;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E244-5A18-BDBF-71AE-F91AF22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1" y="379413"/>
            <a:ext cx="11830050" cy="1006475"/>
          </a:xfrm>
        </p:spPr>
        <p:txBody>
          <a:bodyPr/>
          <a:lstStyle/>
          <a:p>
            <a:r>
              <a:rPr lang="en-US" dirty="0"/>
              <a:t>Results: Transformers </a:t>
            </a:r>
            <a:r>
              <a:rPr lang="en-US" dirty="0">
                <a:solidFill>
                  <a:srgbClr val="C00000"/>
                </a:solidFill>
              </a:rPr>
              <a:t>can</a:t>
            </a:r>
            <a:r>
              <a:rPr lang="en-US" dirty="0"/>
              <a:t> implement GD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F5B0F-8250-8BEA-F03E-39086F46C4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F3F7-7435-B2AB-3412-4328B8160434}"/>
              </a:ext>
            </a:extLst>
          </p:cNvPr>
          <p:cNvSpPr txBox="1"/>
          <p:nvPr/>
        </p:nvSpPr>
        <p:spPr>
          <a:xfrm rot="20532534">
            <a:off x="7136515" y="112572"/>
            <a:ext cx="1272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Ink Free" panose="020F0502020204030204" pitchFamily="34" charset="0"/>
                <a:cs typeface="Ink Free" panose="020F0502020204030204" pitchFamily="34" charset="0"/>
              </a:rPr>
              <a:t>!= does</a:t>
            </a:r>
            <a:endParaRPr lang="en-US" sz="2800" b="1" dirty="0">
              <a:latin typeface="Ink Free" panose="020F0502020204030204" pitchFamily="34" charset="0"/>
              <a:cs typeface="Ink Free" panose="020F0502020204030204" pitchFamily="34" charset="0"/>
            </a:endParaRP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1F95C394-F810-7BE5-3D5B-D4D34F67E87C}"/>
              </a:ext>
            </a:extLst>
          </p:cNvPr>
          <p:cNvSpPr/>
          <p:nvPr/>
        </p:nvSpPr>
        <p:spPr>
          <a:xfrm>
            <a:off x="6915150" y="3083673"/>
            <a:ext cx="5032712" cy="1487467"/>
          </a:xfrm>
          <a:prstGeom prst="wedgeRoundRectCallout">
            <a:avLst>
              <a:gd name="adj1" fmla="val -31636"/>
              <a:gd name="adj2" fmla="val -79076"/>
              <a:gd name="adj3" fmla="val 16667"/>
            </a:avLst>
          </a:prstGeom>
          <a:solidFill>
            <a:srgbClr val="FFD9D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strong of a claim are we making here?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Do they hold in real practice?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604D6B-4D7B-0D2D-6C5A-062BF631D908}"/>
              </a:ext>
            </a:extLst>
          </p:cNvPr>
          <p:cNvSpPr txBox="1"/>
          <p:nvPr/>
        </p:nvSpPr>
        <p:spPr>
          <a:xfrm>
            <a:off x="8641923" y="62453"/>
            <a:ext cx="352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Avenir Book" panose="02000503020000020003" pitchFamily="2" charset="0"/>
              </a:rPr>
              <a:t>[Von Oswald et al. 2023;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74868D-9056-D4A5-019F-91355CBFC51C}"/>
              </a:ext>
            </a:extLst>
          </p:cNvPr>
          <p:cNvSpPr/>
          <p:nvPr/>
        </p:nvSpPr>
        <p:spPr>
          <a:xfrm>
            <a:off x="521541" y="1320359"/>
            <a:ext cx="11508534" cy="1351954"/>
          </a:xfrm>
          <a:prstGeom prst="roundRect">
            <a:avLst/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Theorem [</a:t>
            </a: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von Oswald et al., among others</a:t>
            </a:r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]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: There exists self-attention weights that, ICL simulates GD, for a fixed well-defined task family. </a:t>
            </a:r>
          </a:p>
        </p:txBody>
      </p:sp>
    </p:spTree>
    <p:extLst>
      <p:ext uri="{BB962C8B-B14F-4D97-AF65-F5344CB8AC3E}">
        <p14:creationId xmlns:p14="http://schemas.microsoft.com/office/powerpoint/2010/main" val="58403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C3FD-C739-BFEF-5EB3-F3B07CFCF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160345-4FF8-B653-D8F4-4913E636202D}"/>
              </a:ext>
            </a:extLst>
          </p:cNvPr>
          <p:cNvSpPr/>
          <p:nvPr/>
        </p:nvSpPr>
        <p:spPr>
          <a:xfrm>
            <a:off x="521541" y="1320359"/>
            <a:ext cx="11508534" cy="1351954"/>
          </a:xfrm>
          <a:prstGeom prst="roundRect">
            <a:avLst/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Theorem [</a:t>
            </a: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von Oswald et al., among others</a:t>
            </a:r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]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: There exists self-attention weights that, ICL simulates GD, for a fixed well-defined task family.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3D4CBF-3BD1-DD96-5DAD-4C722B4B746B}"/>
              </a:ext>
            </a:extLst>
          </p:cNvPr>
          <p:cNvSpPr/>
          <p:nvPr/>
        </p:nvSpPr>
        <p:spPr>
          <a:xfrm>
            <a:off x="521541" y="4813607"/>
            <a:ext cx="11477538" cy="1351954"/>
          </a:xfrm>
          <a:prstGeom prst="roundRect">
            <a:avLst/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Hypothesis [</a:t>
            </a: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ICL≈GD hypothesis</a:t>
            </a:r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]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: For </a:t>
            </a:r>
            <a:r>
              <a:rPr lang="en-US" sz="2800" u="sng" dirty="0">
                <a:solidFill>
                  <a:schemeClr val="tx1"/>
                </a:solidFill>
                <a:latin typeface="Avenir Book" panose="02000503020000020003" pitchFamily="2" charset="0"/>
              </a:rPr>
              <a:t>any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pre-trained Transformer weights ,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ICL is equivalent to GD, for </a:t>
            </a:r>
            <a:r>
              <a:rPr lang="en-US" sz="2800" u="sng" dirty="0">
                <a:solidFill>
                  <a:schemeClr val="tx1"/>
                </a:solidFill>
                <a:latin typeface="Avenir Book" panose="02000503020000020003" pitchFamily="2" charset="0"/>
              </a:rPr>
              <a:t>any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well-defined task family.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E2195-8ABF-D536-C3E1-39DB9FEADC14}"/>
              </a:ext>
            </a:extLst>
          </p:cNvPr>
          <p:cNvSpPr txBox="1"/>
          <p:nvPr/>
        </p:nvSpPr>
        <p:spPr>
          <a:xfrm>
            <a:off x="5636111" y="4579446"/>
            <a:ext cx="1272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venir Book" panose="02000503020000020003" pitchFamily="2" charset="0"/>
              </a:rPr>
              <a:t>∀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38C49-DA45-62E2-1F45-1407058DECD0}"/>
              </a:ext>
            </a:extLst>
          </p:cNvPr>
          <p:cNvSpPr txBox="1"/>
          <p:nvPr/>
        </p:nvSpPr>
        <p:spPr>
          <a:xfrm>
            <a:off x="7425001" y="987049"/>
            <a:ext cx="45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venir Book" panose="02000503020000020003" pitchFamily="2" charset="0"/>
              </a:rPr>
              <a:t>∃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D3F0D2-848B-C4E8-9FA6-EA829015964B}"/>
              </a:ext>
            </a:extLst>
          </p:cNvPr>
          <p:cNvSpPr/>
          <p:nvPr/>
        </p:nvSpPr>
        <p:spPr>
          <a:xfrm>
            <a:off x="6429293" y="1588713"/>
            <a:ext cx="5498346" cy="406553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FC61D5A-9621-84D8-CDCC-B1BF8F688FF0}"/>
              </a:ext>
            </a:extLst>
          </p:cNvPr>
          <p:cNvSpPr/>
          <p:nvPr/>
        </p:nvSpPr>
        <p:spPr>
          <a:xfrm>
            <a:off x="5290577" y="5090877"/>
            <a:ext cx="6440558" cy="388656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A5CC7-EF00-B29F-1A8E-B12EFAD27A17}"/>
              </a:ext>
            </a:extLst>
          </p:cNvPr>
          <p:cNvSpPr txBox="1"/>
          <p:nvPr/>
        </p:nvSpPr>
        <p:spPr>
          <a:xfrm>
            <a:off x="451069" y="79744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What existing work shows: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BFD6F02-70BB-96B0-39EC-EC4F8F0BB25B}"/>
              </a:ext>
            </a:extLst>
          </p:cNvPr>
          <p:cNvSpPr/>
          <p:nvPr/>
        </p:nvSpPr>
        <p:spPr>
          <a:xfrm>
            <a:off x="6018626" y="2040187"/>
            <a:ext cx="4817014" cy="359620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1519A7-9F60-59FF-BE4B-647B93BA34E1}"/>
              </a:ext>
            </a:extLst>
          </p:cNvPr>
          <p:cNvSpPr/>
          <p:nvPr/>
        </p:nvSpPr>
        <p:spPr>
          <a:xfrm>
            <a:off x="5687811" y="5529228"/>
            <a:ext cx="4911213" cy="388656"/>
          </a:xfrm>
          <a:prstGeom prst="roundRect">
            <a:avLst/>
          </a:prstGeom>
          <a:solidFill>
            <a:srgbClr val="C0000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01308-3D74-296F-4F1B-65E3A4E5959D}"/>
              </a:ext>
            </a:extLst>
          </p:cNvPr>
          <p:cNvSpPr txBox="1"/>
          <p:nvPr/>
        </p:nvSpPr>
        <p:spPr>
          <a:xfrm>
            <a:off x="455170" y="4328904"/>
            <a:ext cx="11769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What is more interesting and </a:t>
            </a:r>
            <a:r>
              <a:rPr lang="en-US" sz="2800" dirty="0">
                <a:solidFill>
                  <a:srgbClr val="0044F9"/>
                </a:solidFill>
              </a:rPr>
              <a:t>realistic</a:t>
            </a:r>
            <a:r>
              <a:rPr lang="en-US" sz="28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90BE4-9753-9BE3-55E8-B6E5E78FA7FA}"/>
              </a:ext>
            </a:extLst>
          </p:cNvPr>
          <p:cNvSpPr txBox="1"/>
          <p:nvPr/>
        </p:nvSpPr>
        <p:spPr>
          <a:xfrm>
            <a:off x="-99900" y="1379016"/>
            <a:ext cx="8358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C5632-0F52-CEC1-5536-2708C031929F}"/>
              </a:ext>
            </a:extLst>
          </p:cNvPr>
          <p:cNvSpPr txBox="1"/>
          <p:nvPr/>
        </p:nvSpPr>
        <p:spPr>
          <a:xfrm>
            <a:off x="432" y="4889502"/>
            <a:ext cx="8358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45C52D48-182B-9B19-7B60-85F13E304663}"/>
              </a:ext>
            </a:extLst>
          </p:cNvPr>
          <p:cNvSpPr/>
          <p:nvPr/>
        </p:nvSpPr>
        <p:spPr>
          <a:xfrm>
            <a:off x="8485805" y="2700682"/>
            <a:ext cx="682144" cy="20745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CECD0E2-3605-B9A7-729B-4D72516F95E1}"/>
              </a:ext>
            </a:extLst>
          </p:cNvPr>
          <p:cNvSpPr/>
          <p:nvPr/>
        </p:nvSpPr>
        <p:spPr>
          <a:xfrm>
            <a:off x="6429293" y="3011551"/>
            <a:ext cx="5071247" cy="10952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 the existing results generalize to realistic settings?</a:t>
            </a:r>
          </a:p>
        </p:txBody>
      </p:sp>
    </p:spTree>
    <p:extLst>
      <p:ext uri="{BB962C8B-B14F-4D97-AF65-F5344CB8AC3E}">
        <p14:creationId xmlns:p14="http://schemas.microsoft.com/office/powerpoint/2010/main" val="92726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/>
      <p:bldP spid="15" grpId="0" animBg="1"/>
      <p:bldP spid="16" grpId="0" animBg="1"/>
      <p:bldP spid="2" grpId="0" animBg="1"/>
      <p:bldP spid="3" grpId="0" animBg="1"/>
      <p:bldP spid="7" grpId="0"/>
      <p:bldP spid="10" grpId="0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800" dirty="0">
                <a:solidFill>
                  <a:schemeClr val="tx2"/>
                </a:solidFill>
              </a:rPr>
              <a:t>Do Pretrained Transformers Really Learn In-Context by Gradient Descent?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 err="1"/>
              <a:t>Lingfeng</a:t>
            </a:r>
            <a:r>
              <a:rPr lang="en-US" b="1" dirty="0"/>
              <a:t> Shen, Aayush Mishra, Daniel Khashabi</a:t>
            </a:r>
            <a:endParaRPr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https://arxiv.org/abs/2310.08540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7892908" y="4667481"/>
            <a:ext cx="1356545" cy="14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E5156C-5FE3-5297-BF14-6D771E875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0" t="6487" r="12212" b="18465"/>
          <a:stretch/>
        </p:blipFill>
        <p:spPr bwMode="auto">
          <a:xfrm>
            <a:off x="5318620" y="3923033"/>
            <a:ext cx="2144420" cy="21500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 601.471/671: Self-supervised Models">
            <a:extLst>
              <a:ext uri="{FF2B5EF4-FFF2-40B4-BE49-F238E27FC236}">
                <a16:creationId xmlns:a16="http://schemas.microsoft.com/office/drawing/2014/main" id="{1D293877-F01E-9807-F98C-1D5FE011D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" b="6177"/>
          <a:stretch/>
        </p:blipFill>
        <p:spPr bwMode="auto">
          <a:xfrm>
            <a:off x="2730515" y="3927769"/>
            <a:ext cx="2144420" cy="21443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654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realistic is it to proves 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ICL≈GD  for </a:t>
            </a:r>
            <a:r>
              <a:rPr lang="en-US" sz="3600" dirty="0">
                <a:solidFill>
                  <a:srgbClr val="C00000"/>
                </a:solidFill>
                <a:latin typeface="Avenir Book" panose="02000503020000020003" pitchFamily="2" charset="0"/>
              </a:rPr>
              <a:t>fixed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 weights?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ACBA-0B05-8835-9363-DEE7D0FA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5016401" cy="2606951"/>
          </a:xfrm>
        </p:spPr>
        <p:txBody>
          <a:bodyPr/>
          <a:lstStyle/>
          <a:p>
            <a:r>
              <a:rPr lang="en-US" dirty="0"/>
              <a:t>GPT-J's ICL ability does not change much over time during training, while the parameters change steadily.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C00000"/>
                </a:solidFill>
              </a:rPr>
              <a:t>many </a:t>
            </a:r>
            <a:r>
              <a:rPr lang="en-US" dirty="0"/>
              <a:t>ICL-inducing parameters.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8CB328-69FD-BFE4-128F-F4FB9073F354}"/>
              </a:ext>
            </a:extLst>
          </p:cNvPr>
          <p:cNvSpPr/>
          <p:nvPr/>
        </p:nvSpPr>
        <p:spPr>
          <a:xfrm>
            <a:off x="1192695" y="5325415"/>
            <a:ext cx="10108510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Therefore, to prove </a:t>
            </a:r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ICL≈GD hypothesis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,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showing it for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a single choice of parameters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 is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not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 enough.</a:t>
            </a:r>
          </a:p>
        </p:txBody>
      </p:sp>
      <p:pic>
        <p:nvPicPr>
          <p:cNvPr id="11" name="Picture 10" descr="A graph with a line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221F923D-8926-7CEB-617C-D2A59297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31" y="1616329"/>
            <a:ext cx="5496753" cy="35889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24A5FA-88F1-81F9-7D1F-C9C45B00AD0E}"/>
              </a:ext>
            </a:extLst>
          </p:cNvPr>
          <p:cNvGrpSpPr/>
          <p:nvPr/>
        </p:nvGrpSpPr>
        <p:grpSpPr>
          <a:xfrm>
            <a:off x="6096000" y="1616329"/>
            <a:ext cx="4845804" cy="3338848"/>
            <a:chOff x="6096000" y="1616329"/>
            <a:chExt cx="4845804" cy="33388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43564D-C678-5820-748B-90EFDFEFADFD}"/>
                </a:ext>
              </a:extLst>
            </p:cNvPr>
            <p:cNvGrpSpPr/>
            <p:nvPr/>
          </p:nvGrpSpPr>
          <p:grpSpPr>
            <a:xfrm>
              <a:off x="6989736" y="2409986"/>
              <a:ext cx="3952068" cy="511445"/>
              <a:chOff x="6989736" y="2409986"/>
              <a:chExt cx="3952068" cy="511445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A0CCD198-3C65-E9A5-8861-D7C490FF89E6}"/>
                  </a:ext>
                </a:extLst>
              </p:cNvPr>
              <p:cNvSpPr/>
              <p:nvPr/>
            </p:nvSpPr>
            <p:spPr>
              <a:xfrm>
                <a:off x="6989736" y="2409986"/>
                <a:ext cx="3952068" cy="511445"/>
              </a:xfrm>
              <a:custGeom>
                <a:avLst/>
                <a:gdLst>
                  <a:gd name="connsiteX0" fmla="*/ 100739 w 3952068"/>
                  <a:gd name="connsiteY0" fmla="*/ 7750 h 511445"/>
                  <a:gd name="connsiteX1" fmla="*/ 1534332 w 3952068"/>
                  <a:gd name="connsiteY1" fmla="*/ 77492 h 511445"/>
                  <a:gd name="connsiteX2" fmla="*/ 2309247 w 3952068"/>
                  <a:gd name="connsiteY2" fmla="*/ 7750 h 511445"/>
                  <a:gd name="connsiteX3" fmla="*/ 3626603 w 3952068"/>
                  <a:gd name="connsiteY3" fmla="*/ 0 h 511445"/>
                  <a:gd name="connsiteX4" fmla="*/ 3952068 w 3952068"/>
                  <a:gd name="connsiteY4" fmla="*/ 0 h 511445"/>
                  <a:gd name="connsiteX5" fmla="*/ 3952068 w 3952068"/>
                  <a:gd name="connsiteY5" fmla="*/ 379709 h 511445"/>
                  <a:gd name="connsiteX6" fmla="*/ 3758339 w 3952068"/>
                  <a:gd name="connsiteY6" fmla="*/ 154983 h 511445"/>
                  <a:gd name="connsiteX7" fmla="*/ 3696346 w 3952068"/>
                  <a:gd name="connsiteY7" fmla="*/ 123987 h 511445"/>
                  <a:gd name="connsiteX8" fmla="*/ 3549112 w 3952068"/>
                  <a:gd name="connsiteY8" fmla="*/ 278970 h 511445"/>
                  <a:gd name="connsiteX9" fmla="*/ 3448373 w 3952068"/>
                  <a:gd name="connsiteY9" fmla="*/ 154983 h 511445"/>
                  <a:gd name="connsiteX10" fmla="*/ 2960176 w 3952068"/>
                  <a:gd name="connsiteY10" fmla="*/ 286719 h 511445"/>
                  <a:gd name="connsiteX11" fmla="*/ 2867186 w 3952068"/>
                  <a:gd name="connsiteY11" fmla="*/ 472699 h 511445"/>
                  <a:gd name="connsiteX12" fmla="*/ 2417735 w 3952068"/>
                  <a:gd name="connsiteY12" fmla="*/ 271221 h 511445"/>
                  <a:gd name="connsiteX13" fmla="*/ 2340244 w 3952068"/>
                  <a:gd name="connsiteY13" fmla="*/ 263472 h 511445"/>
                  <a:gd name="connsiteX14" fmla="*/ 2355742 w 3952068"/>
                  <a:gd name="connsiteY14" fmla="*/ 480448 h 511445"/>
                  <a:gd name="connsiteX15" fmla="*/ 1379349 w 3952068"/>
                  <a:gd name="connsiteY15" fmla="*/ 449451 h 511445"/>
                  <a:gd name="connsiteX16" fmla="*/ 1340603 w 3952068"/>
                  <a:gd name="connsiteY16" fmla="*/ 278970 h 511445"/>
                  <a:gd name="connsiteX17" fmla="*/ 1270861 w 3952068"/>
                  <a:gd name="connsiteY17" fmla="*/ 271221 h 511445"/>
                  <a:gd name="connsiteX18" fmla="*/ 1286359 w 3952068"/>
                  <a:gd name="connsiteY18" fmla="*/ 371960 h 511445"/>
                  <a:gd name="connsiteX19" fmla="*/ 1216617 w 3952068"/>
                  <a:gd name="connsiteY19" fmla="*/ 511445 h 511445"/>
                  <a:gd name="connsiteX20" fmla="*/ 426203 w 3952068"/>
                  <a:gd name="connsiteY20" fmla="*/ 433953 h 511445"/>
                  <a:gd name="connsiteX21" fmla="*/ 255722 w 3952068"/>
                  <a:gd name="connsiteY21" fmla="*/ 278970 h 511445"/>
                  <a:gd name="connsiteX22" fmla="*/ 224725 w 3952068"/>
                  <a:gd name="connsiteY22" fmla="*/ 263472 h 511445"/>
                  <a:gd name="connsiteX23" fmla="*/ 224725 w 3952068"/>
                  <a:gd name="connsiteY23" fmla="*/ 472699 h 511445"/>
                  <a:gd name="connsiteX24" fmla="*/ 46495 w 3952068"/>
                  <a:gd name="connsiteY24" fmla="*/ 472699 h 511445"/>
                  <a:gd name="connsiteX25" fmla="*/ 0 w 3952068"/>
                  <a:gd name="connsiteY25" fmla="*/ 54245 h 511445"/>
                  <a:gd name="connsiteX26" fmla="*/ 100739 w 3952068"/>
                  <a:gd name="connsiteY26" fmla="*/ 7750 h 511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52068" h="511445">
                    <a:moveTo>
                      <a:pt x="100739" y="7750"/>
                    </a:moveTo>
                    <a:lnTo>
                      <a:pt x="1534332" y="77492"/>
                    </a:lnTo>
                    <a:lnTo>
                      <a:pt x="2309247" y="7750"/>
                    </a:lnTo>
                    <a:lnTo>
                      <a:pt x="3626603" y="0"/>
                    </a:lnTo>
                    <a:lnTo>
                      <a:pt x="3952068" y="0"/>
                    </a:lnTo>
                    <a:lnTo>
                      <a:pt x="3952068" y="379709"/>
                    </a:lnTo>
                    <a:lnTo>
                      <a:pt x="3758339" y="154983"/>
                    </a:lnTo>
                    <a:lnTo>
                      <a:pt x="3696346" y="123987"/>
                    </a:lnTo>
                    <a:lnTo>
                      <a:pt x="3549112" y="278970"/>
                    </a:lnTo>
                    <a:lnTo>
                      <a:pt x="3448373" y="154983"/>
                    </a:lnTo>
                    <a:lnTo>
                      <a:pt x="2960176" y="286719"/>
                    </a:lnTo>
                    <a:lnTo>
                      <a:pt x="2867186" y="472699"/>
                    </a:lnTo>
                    <a:lnTo>
                      <a:pt x="2417735" y="271221"/>
                    </a:lnTo>
                    <a:lnTo>
                      <a:pt x="2340244" y="263472"/>
                    </a:lnTo>
                    <a:lnTo>
                      <a:pt x="2355742" y="480448"/>
                    </a:lnTo>
                    <a:lnTo>
                      <a:pt x="1379349" y="449451"/>
                    </a:lnTo>
                    <a:lnTo>
                      <a:pt x="1340603" y="278970"/>
                    </a:lnTo>
                    <a:lnTo>
                      <a:pt x="1270861" y="271221"/>
                    </a:lnTo>
                    <a:lnTo>
                      <a:pt x="1286359" y="371960"/>
                    </a:lnTo>
                    <a:lnTo>
                      <a:pt x="1216617" y="511445"/>
                    </a:lnTo>
                    <a:lnTo>
                      <a:pt x="426203" y="433953"/>
                    </a:lnTo>
                    <a:lnTo>
                      <a:pt x="255722" y="278970"/>
                    </a:lnTo>
                    <a:lnTo>
                      <a:pt x="224725" y="263472"/>
                    </a:lnTo>
                    <a:lnTo>
                      <a:pt x="224725" y="472699"/>
                    </a:lnTo>
                    <a:lnTo>
                      <a:pt x="46495" y="472699"/>
                    </a:lnTo>
                    <a:lnTo>
                      <a:pt x="0" y="54245"/>
                    </a:lnTo>
                    <a:lnTo>
                      <a:pt x="100739" y="77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AD7D38-35C1-29BD-302E-ECBD0E776C48}"/>
                  </a:ext>
                </a:extLst>
              </p:cNvPr>
              <p:cNvSpPr/>
              <p:nvPr/>
            </p:nvSpPr>
            <p:spPr>
              <a:xfrm>
                <a:off x="10796954" y="2614246"/>
                <a:ext cx="87923" cy="128954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66FCA4-48EA-FAD7-32FD-793893D36A46}"/>
                </a:ext>
              </a:extLst>
            </p:cNvPr>
            <p:cNvSpPr/>
            <p:nvPr/>
          </p:nvSpPr>
          <p:spPr>
            <a:xfrm>
              <a:off x="6096000" y="1616329"/>
              <a:ext cx="792480" cy="333884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3803DD-8400-14AA-829C-7E839A3F242E}"/>
                </a:ext>
              </a:extLst>
            </p:cNvPr>
            <p:cNvSpPr/>
            <p:nvPr/>
          </p:nvSpPr>
          <p:spPr>
            <a:xfrm>
              <a:off x="9052855" y="3938452"/>
              <a:ext cx="1667395" cy="26778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7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GD: End task comparison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9F55EB-B96E-D124-CAF1-7A04594B79F0}"/>
              </a:ext>
            </a:extLst>
          </p:cNvPr>
          <p:cNvSpPr/>
          <p:nvPr/>
        </p:nvSpPr>
        <p:spPr>
          <a:xfrm>
            <a:off x="460578" y="1817303"/>
            <a:ext cx="6072955" cy="748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 Rookie Taylor Wins Playoff at Tahoe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AA211B-E6F9-D6A1-C4FF-FE60AF2E6EAB}"/>
              </a:ext>
            </a:extLst>
          </p:cNvPr>
          <p:cNvGrpSpPr/>
          <p:nvPr/>
        </p:nvGrpSpPr>
        <p:grpSpPr>
          <a:xfrm>
            <a:off x="6595079" y="1640694"/>
            <a:ext cx="2871623" cy="1185490"/>
            <a:chOff x="6595079" y="1640694"/>
            <a:chExt cx="2871623" cy="118549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3796F5-5D8E-104E-F851-8D2174AE79D3}"/>
                </a:ext>
              </a:extLst>
            </p:cNvPr>
            <p:cNvCxnSpPr>
              <a:cxnSpLocks/>
            </p:cNvCxnSpPr>
            <p:nvPr/>
          </p:nvCxnSpPr>
          <p:spPr>
            <a:xfrm>
              <a:off x="6595079" y="2191077"/>
              <a:ext cx="46998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452BC9-0CCD-C7D7-48E7-A8021B960BB5}"/>
                </a:ext>
              </a:extLst>
            </p:cNvPr>
            <p:cNvCxnSpPr>
              <a:cxnSpLocks/>
            </p:cNvCxnSpPr>
            <p:nvPr/>
          </p:nvCxnSpPr>
          <p:spPr>
            <a:xfrm>
              <a:off x="9007253" y="2191076"/>
              <a:ext cx="4594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523179F-62E4-789B-694A-85ED79DE66E7}"/>
                </a:ext>
              </a:extLst>
            </p:cNvPr>
            <p:cNvSpPr/>
            <p:nvPr/>
          </p:nvSpPr>
          <p:spPr>
            <a:xfrm>
              <a:off x="7146620" y="1640694"/>
              <a:ext cx="1677217" cy="11854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4EA00-4ED0-3DCE-2290-2CD7A116952D}"/>
                </a:ext>
              </a:extLst>
            </p:cNvPr>
            <p:cNvSpPr txBox="1"/>
            <p:nvPr/>
          </p:nvSpPr>
          <p:spPr>
            <a:xfrm>
              <a:off x="7017163" y="1724409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70D61E-8730-4507-1014-4A3254480838}"/>
              </a:ext>
            </a:extLst>
          </p:cNvPr>
          <p:cNvSpPr txBox="1"/>
          <p:nvPr/>
        </p:nvSpPr>
        <p:spPr>
          <a:xfrm>
            <a:off x="8320269" y="1146171"/>
            <a:ext cx="4273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Possible values: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World, Sports, Business, Tech </a:t>
            </a:r>
          </a:p>
        </p:txBody>
      </p:sp>
      <p:pic>
        <p:nvPicPr>
          <p:cNvPr id="21506" name="Picture 2" descr="Garbage | Morgan City Utah">
            <a:extLst>
              <a:ext uri="{FF2B5EF4-FFF2-40B4-BE49-F238E27FC236}">
                <a16:creationId xmlns:a16="http://schemas.microsoft.com/office/drawing/2014/main" id="{DFA13E43-525A-87E0-6F74-3574FBD8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94" y="1858305"/>
            <a:ext cx="556888" cy="6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CC0A5F-9D4E-573B-65A0-7CE40C9DBE66}"/>
              </a:ext>
            </a:extLst>
          </p:cNvPr>
          <p:cNvSpPr/>
          <p:nvPr/>
        </p:nvSpPr>
        <p:spPr>
          <a:xfrm>
            <a:off x="485161" y="5300887"/>
            <a:ext cx="6072955" cy="748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4336-45BE-CBC1-40E0-F10EB7FA51E9}"/>
              </a:ext>
            </a:extLst>
          </p:cNvPr>
          <p:cNvCxnSpPr>
            <a:cxnSpLocks/>
          </p:cNvCxnSpPr>
          <p:nvPr/>
        </p:nvCxnSpPr>
        <p:spPr>
          <a:xfrm>
            <a:off x="6619662" y="5718907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5E70B8-8031-62A4-F818-5C776DDBF6B9}"/>
              </a:ext>
            </a:extLst>
          </p:cNvPr>
          <p:cNvCxnSpPr>
            <a:cxnSpLocks/>
          </p:cNvCxnSpPr>
          <p:nvPr/>
        </p:nvCxnSpPr>
        <p:spPr>
          <a:xfrm>
            <a:off x="9031836" y="5718906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A7BEE0-5B0C-CD2D-8AB6-01BFC882AE03}"/>
              </a:ext>
            </a:extLst>
          </p:cNvPr>
          <p:cNvSpPr/>
          <p:nvPr/>
        </p:nvSpPr>
        <p:spPr>
          <a:xfrm>
            <a:off x="7171203" y="5104128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3C5BB-823B-58A6-1ECD-DE6F7F1BEE51}"/>
              </a:ext>
            </a:extLst>
          </p:cNvPr>
          <p:cNvSpPr txBox="1"/>
          <p:nvPr/>
        </p:nvSpPr>
        <p:spPr>
          <a:xfrm>
            <a:off x="7041746" y="5252239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53344-C690-B194-1DE9-F95CFEA65374}"/>
              </a:ext>
            </a:extLst>
          </p:cNvPr>
          <p:cNvSpPr/>
          <p:nvPr/>
        </p:nvSpPr>
        <p:spPr>
          <a:xfrm>
            <a:off x="485161" y="2889996"/>
            <a:ext cx="6072955" cy="2106068"/>
          </a:xfrm>
          <a:prstGeom prst="roundRect">
            <a:avLst>
              <a:gd name="adj" fmla="val 89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Apple recalls 15in PowerBook batteries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Tech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Major attack by rebels on Nepalese town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Reno-Tahoe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51A4D3-4DDE-2A2C-2C71-595A169EC6AE}"/>
              </a:ext>
            </a:extLst>
          </p:cNvPr>
          <p:cNvCxnSpPr>
            <a:cxnSpLocks/>
          </p:cNvCxnSpPr>
          <p:nvPr/>
        </p:nvCxnSpPr>
        <p:spPr>
          <a:xfrm>
            <a:off x="6619662" y="3955971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B7F06-C818-12DD-134D-332EFC60B1E7}"/>
              </a:ext>
            </a:extLst>
          </p:cNvPr>
          <p:cNvCxnSpPr>
            <a:cxnSpLocks/>
          </p:cNvCxnSpPr>
          <p:nvPr/>
        </p:nvCxnSpPr>
        <p:spPr>
          <a:xfrm>
            <a:off x="9031836" y="3955970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D91EDC-8E2E-A22D-78B1-492E3C92907A}"/>
              </a:ext>
            </a:extLst>
          </p:cNvPr>
          <p:cNvSpPr/>
          <p:nvPr/>
        </p:nvSpPr>
        <p:spPr>
          <a:xfrm>
            <a:off x="7171203" y="3341192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0715C-2956-1DC6-0386-6C0F7544D8AF}"/>
              </a:ext>
            </a:extLst>
          </p:cNvPr>
          <p:cNvSpPr txBox="1"/>
          <p:nvPr/>
        </p:nvSpPr>
        <p:spPr>
          <a:xfrm>
            <a:off x="7041746" y="3489303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38E85A-445F-C15C-F2B7-27674C5742C4}"/>
              </a:ext>
            </a:extLst>
          </p:cNvPr>
          <p:cNvSpPr/>
          <p:nvPr/>
        </p:nvSpPr>
        <p:spPr>
          <a:xfrm rot="10800000" flipH="1">
            <a:off x="356361" y="3001781"/>
            <a:ext cx="114345" cy="1401170"/>
          </a:xfrm>
          <a:prstGeom prst="leftBrace">
            <a:avLst>
              <a:gd name="adj1" fmla="val 14687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43AEC0A-EE3E-99A7-E4B6-E74E13DDF6A5}"/>
              </a:ext>
            </a:extLst>
          </p:cNvPr>
          <p:cNvGraphicFramePr>
            <a:graphicFrameLocks/>
          </p:cNvGraphicFramePr>
          <p:nvPr/>
        </p:nvGraphicFramePr>
        <p:xfrm>
          <a:off x="9616493" y="4597890"/>
          <a:ext cx="2282961" cy="180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B938424-96A8-EF47-4F55-A8226504DADD}"/>
              </a:ext>
            </a:extLst>
          </p:cNvPr>
          <p:cNvGraphicFramePr>
            <a:graphicFrameLocks/>
          </p:cNvGraphicFramePr>
          <p:nvPr/>
        </p:nvGraphicFramePr>
        <p:xfrm>
          <a:off x="9628685" y="2798338"/>
          <a:ext cx="2282961" cy="188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B3BC2BF-340B-2FA8-1D53-40549DCE28C3}"/>
              </a:ext>
            </a:extLst>
          </p:cNvPr>
          <p:cNvSpPr txBox="1"/>
          <p:nvPr/>
        </p:nvSpPr>
        <p:spPr>
          <a:xfrm rot="16200000">
            <a:off x="-718531" y="3500416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demonstrations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67525-8A18-5D94-5530-6054DA175134}"/>
              </a:ext>
            </a:extLst>
          </p:cNvPr>
          <p:cNvSpPr txBox="1"/>
          <p:nvPr/>
        </p:nvSpPr>
        <p:spPr>
          <a:xfrm>
            <a:off x="7069551" y="2998254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9BD3-47D8-6A1F-7704-DE64ED948546}"/>
              </a:ext>
            </a:extLst>
          </p:cNvPr>
          <p:cNvSpPr txBox="1"/>
          <p:nvPr/>
        </p:nvSpPr>
        <p:spPr>
          <a:xfrm>
            <a:off x="6874242" y="4767595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</p:spTree>
    <p:extLst>
      <p:ext uri="{BB962C8B-B14F-4D97-AF65-F5344CB8AC3E}">
        <p14:creationId xmlns:p14="http://schemas.microsoft.com/office/powerpoint/2010/main" val="39766068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/>
      <p:bldP spid="17" grpId="0" animBg="1"/>
      <p:bldP spid="20" grpId="0" animBg="1"/>
      <p:bldP spid="21" grpId="0"/>
      <p:bldP spid="26" grpId="0" animBg="1"/>
      <p:bldGraphic spid="27" grpId="0">
        <p:bldAsOne/>
      </p:bldGraphic>
      <p:bldGraphic spid="28" grpId="0">
        <p:bldAsOne/>
      </p:bldGraphic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GD: End task comparison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70D61E-8730-4507-1014-4A3254480838}"/>
              </a:ext>
            </a:extLst>
          </p:cNvPr>
          <p:cNvSpPr txBox="1"/>
          <p:nvPr/>
        </p:nvSpPr>
        <p:spPr>
          <a:xfrm>
            <a:off x="8320269" y="1146171"/>
            <a:ext cx="4273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Possible values: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World, Sports, Business, Tech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CC0A5F-9D4E-573B-65A0-7CE40C9DBE66}"/>
              </a:ext>
            </a:extLst>
          </p:cNvPr>
          <p:cNvSpPr/>
          <p:nvPr/>
        </p:nvSpPr>
        <p:spPr>
          <a:xfrm>
            <a:off x="485161" y="3994603"/>
            <a:ext cx="6072955" cy="748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4336-45BE-CBC1-40E0-F10EB7FA51E9}"/>
              </a:ext>
            </a:extLst>
          </p:cNvPr>
          <p:cNvCxnSpPr>
            <a:cxnSpLocks/>
          </p:cNvCxnSpPr>
          <p:nvPr/>
        </p:nvCxnSpPr>
        <p:spPr>
          <a:xfrm>
            <a:off x="6619662" y="441262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5E70B8-8031-62A4-F818-5C776DDBF6B9}"/>
              </a:ext>
            </a:extLst>
          </p:cNvPr>
          <p:cNvCxnSpPr>
            <a:cxnSpLocks/>
          </p:cNvCxnSpPr>
          <p:nvPr/>
        </p:nvCxnSpPr>
        <p:spPr>
          <a:xfrm>
            <a:off x="9031836" y="441262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A7BEE0-5B0C-CD2D-8AB6-01BFC882AE03}"/>
              </a:ext>
            </a:extLst>
          </p:cNvPr>
          <p:cNvSpPr/>
          <p:nvPr/>
        </p:nvSpPr>
        <p:spPr>
          <a:xfrm>
            <a:off x="7171203" y="379784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3C5BB-823B-58A6-1ECD-DE6F7F1BEE51}"/>
              </a:ext>
            </a:extLst>
          </p:cNvPr>
          <p:cNvSpPr txBox="1"/>
          <p:nvPr/>
        </p:nvSpPr>
        <p:spPr>
          <a:xfrm>
            <a:off x="7041746" y="394595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53344-C690-B194-1DE9-F95CFEA65374}"/>
              </a:ext>
            </a:extLst>
          </p:cNvPr>
          <p:cNvSpPr/>
          <p:nvPr/>
        </p:nvSpPr>
        <p:spPr>
          <a:xfrm>
            <a:off x="485161" y="1583712"/>
            <a:ext cx="6072955" cy="2106068"/>
          </a:xfrm>
          <a:prstGeom prst="roundRect">
            <a:avLst>
              <a:gd name="adj" fmla="val 89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Apple recalls 15in PowerBook batteries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Tech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Major attack by rebels on Nepalese town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Reno-Tahoe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51A4D3-4DDE-2A2C-2C71-595A169EC6AE}"/>
              </a:ext>
            </a:extLst>
          </p:cNvPr>
          <p:cNvCxnSpPr>
            <a:cxnSpLocks/>
          </p:cNvCxnSpPr>
          <p:nvPr/>
        </p:nvCxnSpPr>
        <p:spPr>
          <a:xfrm>
            <a:off x="6619662" y="2649687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B7F06-C818-12DD-134D-332EFC60B1E7}"/>
              </a:ext>
            </a:extLst>
          </p:cNvPr>
          <p:cNvCxnSpPr>
            <a:cxnSpLocks/>
          </p:cNvCxnSpPr>
          <p:nvPr/>
        </p:nvCxnSpPr>
        <p:spPr>
          <a:xfrm>
            <a:off x="9031836" y="2649686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D91EDC-8E2E-A22D-78B1-492E3C92907A}"/>
              </a:ext>
            </a:extLst>
          </p:cNvPr>
          <p:cNvSpPr/>
          <p:nvPr/>
        </p:nvSpPr>
        <p:spPr>
          <a:xfrm>
            <a:off x="7171203" y="2034908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0715C-2956-1DC6-0386-6C0F7544D8AF}"/>
              </a:ext>
            </a:extLst>
          </p:cNvPr>
          <p:cNvSpPr txBox="1"/>
          <p:nvPr/>
        </p:nvSpPr>
        <p:spPr>
          <a:xfrm>
            <a:off x="7041746" y="2183019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38E85A-445F-C15C-F2B7-27674C5742C4}"/>
              </a:ext>
            </a:extLst>
          </p:cNvPr>
          <p:cNvSpPr/>
          <p:nvPr/>
        </p:nvSpPr>
        <p:spPr>
          <a:xfrm rot="10800000" flipH="1">
            <a:off x="356361" y="1695497"/>
            <a:ext cx="114345" cy="1401170"/>
          </a:xfrm>
          <a:prstGeom prst="leftBrace">
            <a:avLst>
              <a:gd name="adj1" fmla="val 14687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43AEC0A-EE3E-99A7-E4B6-E74E13DDF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619171"/>
              </p:ext>
            </p:extLst>
          </p:nvPr>
        </p:nvGraphicFramePr>
        <p:xfrm>
          <a:off x="9616493" y="3291606"/>
          <a:ext cx="2282961" cy="180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B938424-96A8-EF47-4F55-A8226504D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63774"/>
              </p:ext>
            </p:extLst>
          </p:nvPr>
        </p:nvGraphicFramePr>
        <p:xfrm>
          <a:off x="9628685" y="1492054"/>
          <a:ext cx="2282961" cy="188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B3BC2BF-340B-2FA8-1D53-40549DCE28C3}"/>
              </a:ext>
            </a:extLst>
          </p:cNvPr>
          <p:cNvSpPr txBox="1"/>
          <p:nvPr/>
        </p:nvSpPr>
        <p:spPr>
          <a:xfrm rot="16200000">
            <a:off x="-718531" y="2135254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demonstrations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67525-8A18-5D94-5530-6054DA175134}"/>
              </a:ext>
            </a:extLst>
          </p:cNvPr>
          <p:cNvSpPr txBox="1"/>
          <p:nvPr/>
        </p:nvSpPr>
        <p:spPr>
          <a:xfrm>
            <a:off x="7069551" y="1691970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9BD3-47D8-6A1F-7704-DE64ED948546}"/>
              </a:ext>
            </a:extLst>
          </p:cNvPr>
          <p:cNvSpPr txBox="1"/>
          <p:nvPr/>
        </p:nvSpPr>
        <p:spPr>
          <a:xfrm>
            <a:off x="6874242" y="3461311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4CB2E38-58C1-7D27-F847-B8B924B51811}"/>
              </a:ext>
            </a:extLst>
          </p:cNvPr>
          <p:cNvSpPr/>
          <p:nvPr/>
        </p:nvSpPr>
        <p:spPr>
          <a:xfrm>
            <a:off x="1304317" y="3631373"/>
            <a:ext cx="9207681" cy="1741475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venir Book" panose="02000503020000020003" pitchFamily="2" charset="0"/>
              </a:rPr>
              <a:t>Hypothesis: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If two adaptation algorithms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consistently lead to the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same distribution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on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any tasks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,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they must be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equivalent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4821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GD: End task comparison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70D61E-8730-4507-1014-4A3254480838}"/>
              </a:ext>
            </a:extLst>
          </p:cNvPr>
          <p:cNvSpPr txBox="1"/>
          <p:nvPr/>
        </p:nvSpPr>
        <p:spPr>
          <a:xfrm>
            <a:off x="8320269" y="1146171"/>
            <a:ext cx="4273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Possible values: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World, Sports, Business, Tech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CC0A5F-9D4E-573B-65A0-7CE40C9DBE66}"/>
              </a:ext>
            </a:extLst>
          </p:cNvPr>
          <p:cNvSpPr/>
          <p:nvPr/>
        </p:nvSpPr>
        <p:spPr>
          <a:xfrm>
            <a:off x="485161" y="3994603"/>
            <a:ext cx="6072955" cy="748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874336-45BE-CBC1-40E0-F10EB7FA51E9}"/>
              </a:ext>
            </a:extLst>
          </p:cNvPr>
          <p:cNvCxnSpPr>
            <a:cxnSpLocks/>
          </p:cNvCxnSpPr>
          <p:nvPr/>
        </p:nvCxnSpPr>
        <p:spPr>
          <a:xfrm>
            <a:off x="6619662" y="441262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5E70B8-8031-62A4-F818-5C776DDBF6B9}"/>
              </a:ext>
            </a:extLst>
          </p:cNvPr>
          <p:cNvCxnSpPr>
            <a:cxnSpLocks/>
          </p:cNvCxnSpPr>
          <p:nvPr/>
        </p:nvCxnSpPr>
        <p:spPr>
          <a:xfrm>
            <a:off x="9031836" y="441262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A7BEE0-5B0C-CD2D-8AB6-01BFC882AE03}"/>
              </a:ext>
            </a:extLst>
          </p:cNvPr>
          <p:cNvSpPr/>
          <p:nvPr/>
        </p:nvSpPr>
        <p:spPr>
          <a:xfrm>
            <a:off x="7171203" y="379784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3C5BB-823B-58A6-1ECD-DE6F7F1BEE51}"/>
              </a:ext>
            </a:extLst>
          </p:cNvPr>
          <p:cNvSpPr txBox="1"/>
          <p:nvPr/>
        </p:nvSpPr>
        <p:spPr>
          <a:xfrm>
            <a:off x="7041746" y="394595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253344-C690-B194-1DE9-F95CFEA65374}"/>
              </a:ext>
            </a:extLst>
          </p:cNvPr>
          <p:cNvSpPr/>
          <p:nvPr/>
        </p:nvSpPr>
        <p:spPr>
          <a:xfrm>
            <a:off x="485161" y="1583712"/>
            <a:ext cx="6072955" cy="2106068"/>
          </a:xfrm>
          <a:prstGeom prst="roundRect">
            <a:avLst>
              <a:gd name="adj" fmla="val 89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Apple recalls 15in PowerBook batteries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Tech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Major attack by rebels on Nepalese town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Input: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Rookie Taylor Wins Playoff at Reno-Tahoe 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51A4D3-4DDE-2A2C-2C71-595A169EC6AE}"/>
              </a:ext>
            </a:extLst>
          </p:cNvPr>
          <p:cNvCxnSpPr>
            <a:cxnSpLocks/>
          </p:cNvCxnSpPr>
          <p:nvPr/>
        </p:nvCxnSpPr>
        <p:spPr>
          <a:xfrm>
            <a:off x="6619662" y="2649687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B7F06-C818-12DD-134D-332EFC60B1E7}"/>
              </a:ext>
            </a:extLst>
          </p:cNvPr>
          <p:cNvCxnSpPr>
            <a:cxnSpLocks/>
          </p:cNvCxnSpPr>
          <p:nvPr/>
        </p:nvCxnSpPr>
        <p:spPr>
          <a:xfrm>
            <a:off x="9031836" y="2649686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D91EDC-8E2E-A22D-78B1-492E3C92907A}"/>
              </a:ext>
            </a:extLst>
          </p:cNvPr>
          <p:cNvSpPr/>
          <p:nvPr/>
        </p:nvSpPr>
        <p:spPr>
          <a:xfrm>
            <a:off x="7171203" y="2034908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0715C-2956-1DC6-0386-6C0F7544D8AF}"/>
              </a:ext>
            </a:extLst>
          </p:cNvPr>
          <p:cNvSpPr txBox="1"/>
          <p:nvPr/>
        </p:nvSpPr>
        <p:spPr>
          <a:xfrm>
            <a:off x="7041746" y="2183019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0438E85A-445F-C15C-F2B7-27674C5742C4}"/>
              </a:ext>
            </a:extLst>
          </p:cNvPr>
          <p:cNvSpPr/>
          <p:nvPr/>
        </p:nvSpPr>
        <p:spPr>
          <a:xfrm rot="10800000" flipH="1">
            <a:off x="356361" y="1695497"/>
            <a:ext cx="114345" cy="1401170"/>
          </a:xfrm>
          <a:prstGeom prst="leftBrace">
            <a:avLst>
              <a:gd name="adj1" fmla="val 14687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43AEC0A-EE3E-99A7-E4B6-E74E13DDF6A5}"/>
              </a:ext>
            </a:extLst>
          </p:cNvPr>
          <p:cNvGraphicFramePr>
            <a:graphicFrameLocks/>
          </p:cNvGraphicFramePr>
          <p:nvPr/>
        </p:nvGraphicFramePr>
        <p:xfrm>
          <a:off x="9616493" y="3291606"/>
          <a:ext cx="2282961" cy="180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B938424-96A8-EF47-4F55-A8226504DADD}"/>
              </a:ext>
            </a:extLst>
          </p:cNvPr>
          <p:cNvGraphicFramePr>
            <a:graphicFrameLocks/>
          </p:cNvGraphicFramePr>
          <p:nvPr/>
        </p:nvGraphicFramePr>
        <p:xfrm>
          <a:off x="9628685" y="1492054"/>
          <a:ext cx="2282961" cy="188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1B3BC2BF-340B-2FA8-1D53-40549DCE28C3}"/>
              </a:ext>
            </a:extLst>
          </p:cNvPr>
          <p:cNvSpPr txBox="1"/>
          <p:nvPr/>
        </p:nvSpPr>
        <p:spPr>
          <a:xfrm rot="16200000">
            <a:off x="-718531" y="2135254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demonstrations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B67525-8A18-5D94-5530-6054DA175134}"/>
              </a:ext>
            </a:extLst>
          </p:cNvPr>
          <p:cNvSpPr txBox="1"/>
          <p:nvPr/>
        </p:nvSpPr>
        <p:spPr>
          <a:xfrm>
            <a:off x="7069551" y="1691970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9BD3-47D8-6A1F-7704-DE64ED948546}"/>
              </a:ext>
            </a:extLst>
          </p:cNvPr>
          <p:cNvSpPr txBox="1"/>
          <p:nvPr/>
        </p:nvSpPr>
        <p:spPr>
          <a:xfrm>
            <a:off x="6874242" y="3461311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9C176A-0537-7496-2A2D-EF6265758285}"/>
              </a:ext>
            </a:extLst>
          </p:cNvPr>
          <p:cNvSpPr/>
          <p:nvPr/>
        </p:nvSpPr>
        <p:spPr>
          <a:xfrm>
            <a:off x="6623205" y="5341820"/>
            <a:ext cx="5426967" cy="1262667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Can we take this </a:t>
            </a:r>
            <a:b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as an evidence for ICL ≈GD?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2DECB01-4381-BF65-767D-3A1D395E4635}"/>
              </a:ext>
            </a:extLst>
          </p:cNvPr>
          <p:cNvSpPr/>
          <p:nvPr/>
        </p:nvSpPr>
        <p:spPr>
          <a:xfrm>
            <a:off x="10657357" y="2680833"/>
            <a:ext cx="1294193" cy="2122104"/>
          </a:xfrm>
          <a:prstGeom prst="arc">
            <a:avLst>
              <a:gd name="adj1" fmla="val 17264089"/>
              <a:gd name="adj2" fmla="val 3791384"/>
            </a:avLst>
          </a:prstGeom>
          <a:ln w="57150">
            <a:solidFill>
              <a:srgbClr val="C0000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A5C8A7-A9DD-852E-6BB0-35902E0F6F22}"/>
              </a:ext>
            </a:extLst>
          </p:cNvPr>
          <p:cNvSpPr txBox="1"/>
          <p:nvPr/>
        </p:nvSpPr>
        <p:spPr>
          <a:xfrm>
            <a:off x="11642373" y="3386548"/>
            <a:ext cx="698679" cy="427028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r>
              <a:rPr lang="en-US" sz="5400" b="1" dirty="0">
                <a:solidFill>
                  <a:srgbClr val="C00000"/>
                </a:solidFill>
                <a:latin typeface="Avenir Book" panose="02000503020000020003" pitchFamily="2" charset="0"/>
              </a:rPr>
              <a:t>≈</a:t>
            </a:r>
            <a:endParaRPr lang="en-US" sz="5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7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9" y="1767861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456361" y="1746521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1181859" y="4027648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3456361" y="4027648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B36D00-863A-A4B7-3312-A22436AA0B7E}"/>
              </a:ext>
            </a:extLst>
          </p:cNvPr>
          <p:cNvSpPr txBox="1"/>
          <p:nvPr/>
        </p:nvSpPr>
        <p:spPr>
          <a:xfrm>
            <a:off x="6096000" y="3191557"/>
            <a:ext cx="5560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Language models that are remarkably capable at solving many important NLP benchmarks.</a:t>
            </a:r>
          </a:p>
        </p:txBody>
      </p:sp>
    </p:spTree>
    <p:extLst>
      <p:ext uri="{BB962C8B-B14F-4D97-AF65-F5344CB8AC3E}">
        <p14:creationId xmlns:p14="http://schemas.microsoft.com/office/powerpoint/2010/main" val="31080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5E70B8-8031-62A4-F818-5C776DDBF6B9}"/>
              </a:ext>
            </a:extLst>
          </p:cNvPr>
          <p:cNvCxnSpPr>
            <a:cxnSpLocks/>
          </p:cNvCxnSpPr>
          <p:nvPr/>
        </p:nvCxnSpPr>
        <p:spPr>
          <a:xfrm>
            <a:off x="2082396" y="441262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5A7BEE0-5B0C-CD2D-8AB6-01BFC882AE03}"/>
              </a:ext>
            </a:extLst>
          </p:cNvPr>
          <p:cNvSpPr/>
          <p:nvPr/>
        </p:nvSpPr>
        <p:spPr>
          <a:xfrm>
            <a:off x="221763" y="379784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3C5BB-823B-58A6-1ECD-DE6F7F1BEE51}"/>
              </a:ext>
            </a:extLst>
          </p:cNvPr>
          <p:cNvSpPr txBox="1"/>
          <p:nvPr/>
        </p:nvSpPr>
        <p:spPr>
          <a:xfrm>
            <a:off x="92306" y="394595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DB7F06-C818-12DD-134D-332EFC60B1E7}"/>
              </a:ext>
            </a:extLst>
          </p:cNvPr>
          <p:cNvCxnSpPr>
            <a:cxnSpLocks/>
          </p:cNvCxnSpPr>
          <p:nvPr/>
        </p:nvCxnSpPr>
        <p:spPr>
          <a:xfrm>
            <a:off x="2082396" y="2649686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4D91EDC-8E2E-A22D-78B1-492E3C92907A}"/>
              </a:ext>
            </a:extLst>
          </p:cNvPr>
          <p:cNvSpPr/>
          <p:nvPr/>
        </p:nvSpPr>
        <p:spPr>
          <a:xfrm>
            <a:off x="221763" y="2034908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0715C-2956-1DC6-0386-6C0F7544D8AF}"/>
              </a:ext>
            </a:extLst>
          </p:cNvPr>
          <p:cNvSpPr txBox="1"/>
          <p:nvPr/>
        </p:nvSpPr>
        <p:spPr>
          <a:xfrm>
            <a:off x="92306" y="2183019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43AEC0A-EE3E-99A7-E4B6-E74E13DDF6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999683"/>
              </p:ext>
            </p:extLst>
          </p:nvPr>
        </p:nvGraphicFramePr>
        <p:xfrm>
          <a:off x="2667053" y="3291606"/>
          <a:ext cx="2282961" cy="180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B938424-96A8-EF47-4F55-A8226504D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827234"/>
              </p:ext>
            </p:extLst>
          </p:nvPr>
        </p:nvGraphicFramePr>
        <p:xfrm>
          <a:off x="2679245" y="1492054"/>
          <a:ext cx="2282961" cy="188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2B67525-8A18-5D94-5530-6054DA175134}"/>
              </a:ext>
            </a:extLst>
          </p:cNvPr>
          <p:cNvSpPr txBox="1"/>
          <p:nvPr/>
        </p:nvSpPr>
        <p:spPr>
          <a:xfrm>
            <a:off x="120111" y="1691970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9BD3-47D8-6A1F-7704-DE64ED948546}"/>
              </a:ext>
            </a:extLst>
          </p:cNvPr>
          <p:cNvSpPr txBox="1"/>
          <p:nvPr/>
        </p:nvSpPr>
        <p:spPr>
          <a:xfrm>
            <a:off x="-75198" y="3461311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E50FC95-EAFC-171B-EEC2-5EC52A338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945398"/>
              </p:ext>
            </p:extLst>
          </p:nvPr>
        </p:nvGraphicFramePr>
        <p:xfrm>
          <a:off x="8671279" y="391008"/>
          <a:ext cx="2316762" cy="636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4" name="Right Arrow 43">
            <a:extLst>
              <a:ext uri="{FF2B5EF4-FFF2-40B4-BE49-F238E27FC236}">
                <a16:creationId xmlns:a16="http://schemas.microsoft.com/office/drawing/2014/main" id="{A8EAB382-588D-409C-E8D7-83590A3DEE41}"/>
              </a:ext>
            </a:extLst>
          </p:cNvPr>
          <p:cNvSpPr/>
          <p:nvPr/>
        </p:nvSpPr>
        <p:spPr>
          <a:xfrm>
            <a:off x="5027116" y="4222793"/>
            <a:ext cx="3644162" cy="487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2CCB5605-2933-B998-4948-E543F705F0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285271"/>
              </p:ext>
            </p:extLst>
          </p:nvPr>
        </p:nvGraphicFramePr>
        <p:xfrm>
          <a:off x="5918999" y="375769"/>
          <a:ext cx="2097241" cy="636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7" name="Right Arrow 46">
            <a:extLst>
              <a:ext uri="{FF2B5EF4-FFF2-40B4-BE49-F238E27FC236}">
                <a16:creationId xmlns:a16="http://schemas.microsoft.com/office/drawing/2014/main" id="{43AF8EDD-8921-8280-18F0-116B5CA73184}"/>
              </a:ext>
            </a:extLst>
          </p:cNvPr>
          <p:cNvSpPr/>
          <p:nvPr/>
        </p:nvSpPr>
        <p:spPr>
          <a:xfrm>
            <a:off x="5027116" y="2390606"/>
            <a:ext cx="761075" cy="487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ADAF72-A0B1-32A2-8090-3D062FF5618F}"/>
              </a:ext>
            </a:extLst>
          </p:cNvPr>
          <p:cNvSpPr txBox="1"/>
          <p:nvPr/>
        </p:nvSpPr>
        <p:spPr>
          <a:xfrm>
            <a:off x="6156351" y="375769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3A9525-53AB-3032-271A-562AD489CF8B}"/>
              </a:ext>
            </a:extLst>
          </p:cNvPr>
          <p:cNvSpPr txBox="1"/>
          <p:nvPr/>
        </p:nvSpPr>
        <p:spPr>
          <a:xfrm>
            <a:off x="8946882" y="375769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B46EB8E-EC6F-7CBE-B629-AC9395EDBBC2}"/>
              </a:ext>
            </a:extLst>
          </p:cNvPr>
          <p:cNvSpPr/>
          <p:nvPr/>
        </p:nvSpPr>
        <p:spPr>
          <a:xfrm>
            <a:off x="311542" y="227785"/>
            <a:ext cx="5426967" cy="1262667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Full distributions over vocabulary are quite different! 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C97BE63-B6AC-E144-21DC-B70AA403AC55}"/>
              </a:ext>
            </a:extLst>
          </p:cNvPr>
          <p:cNvSpPr/>
          <p:nvPr/>
        </p:nvSpPr>
        <p:spPr>
          <a:xfrm>
            <a:off x="221763" y="5365946"/>
            <a:ext cx="5426967" cy="1262667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ICL vs GD modify LLM distributions </a:t>
            </a:r>
            <a:r>
              <a:rPr lang="en-US" sz="2800" dirty="0">
                <a:solidFill>
                  <a:srgbClr val="C00000"/>
                </a:solidFill>
              </a:rPr>
              <a:t>differently.</a:t>
            </a:r>
            <a:r>
              <a:rPr lang="en-US" sz="2800" dirty="0"/>
              <a:t>.</a:t>
            </a:r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93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  <p:bldP spid="44" grpId="0" animBg="1"/>
      <p:bldGraphic spid="46" grpId="0">
        <p:bldAsOne/>
      </p:bldGraphic>
      <p:bldP spid="47" grpId="0" animBg="1"/>
      <p:bldP spid="48" grpId="0"/>
      <p:bldP spid="49" grpId="0"/>
      <p:bldP spid="50" grpId="0" animBg="1"/>
      <p:bldP spid="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E50FC95-EAFC-171B-EEC2-5EC52A33871B}"/>
              </a:ext>
            </a:extLst>
          </p:cNvPr>
          <p:cNvGraphicFramePr>
            <a:graphicFrameLocks/>
          </p:cNvGraphicFramePr>
          <p:nvPr/>
        </p:nvGraphicFramePr>
        <p:xfrm>
          <a:off x="8671279" y="391008"/>
          <a:ext cx="2316762" cy="636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2CCB5605-2933-B998-4948-E543F705F0C1}"/>
              </a:ext>
            </a:extLst>
          </p:cNvPr>
          <p:cNvGraphicFramePr>
            <a:graphicFrameLocks/>
          </p:cNvGraphicFramePr>
          <p:nvPr/>
        </p:nvGraphicFramePr>
        <p:xfrm>
          <a:off x="5918999" y="375769"/>
          <a:ext cx="2097241" cy="6360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DADAF72-A0B1-32A2-8090-3D062FF5618F}"/>
              </a:ext>
            </a:extLst>
          </p:cNvPr>
          <p:cNvSpPr txBox="1"/>
          <p:nvPr/>
        </p:nvSpPr>
        <p:spPr>
          <a:xfrm>
            <a:off x="6156351" y="375769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In-context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3A9525-53AB-3032-271A-562AD489CF8B}"/>
              </a:ext>
            </a:extLst>
          </p:cNvPr>
          <p:cNvSpPr txBox="1"/>
          <p:nvPr/>
        </p:nvSpPr>
        <p:spPr>
          <a:xfrm>
            <a:off x="8946882" y="375769"/>
            <a:ext cx="2245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Gradient-descent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59CA7-1A7B-B1D4-D481-6191CEB2828D}"/>
              </a:ext>
            </a:extLst>
          </p:cNvPr>
          <p:cNvSpPr/>
          <p:nvPr/>
        </p:nvSpPr>
        <p:spPr>
          <a:xfrm>
            <a:off x="6012607" y="1588002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8CE909-DDA9-AD87-9B1F-1D70412596E9}"/>
              </a:ext>
            </a:extLst>
          </p:cNvPr>
          <p:cNvSpPr/>
          <p:nvPr/>
        </p:nvSpPr>
        <p:spPr>
          <a:xfrm>
            <a:off x="6012607" y="3381138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54A794-3F32-9941-BEF6-E02AACD91C3C}"/>
              </a:ext>
            </a:extLst>
          </p:cNvPr>
          <p:cNvSpPr/>
          <p:nvPr/>
        </p:nvSpPr>
        <p:spPr>
          <a:xfrm>
            <a:off x="6007599" y="3625399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A85C7-995D-89B2-664F-4E3AB12ECFF5}"/>
              </a:ext>
            </a:extLst>
          </p:cNvPr>
          <p:cNvSpPr/>
          <p:nvPr/>
        </p:nvSpPr>
        <p:spPr>
          <a:xfrm>
            <a:off x="6022873" y="1332518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C5F399-734B-ECD0-87ED-285E140EA494}"/>
              </a:ext>
            </a:extLst>
          </p:cNvPr>
          <p:cNvSpPr/>
          <p:nvPr/>
        </p:nvSpPr>
        <p:spPr>
          <a:xfrm>
            <a:off x="8837841" y="1335965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E7017-7A59-6340-EF7A-C25DE03180F2}"/>
              </a:ext>
            </a:extLst>
          </p:cNvPr>
          <p:cNvSpPr/>
          <p:nvPr/>
        </p:nvSpPr>
        <p:spPr>
          <a:xfrm>
            <a:off x="6016497" y="2833643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FE9550-0DCA-8D79-37AA-3994FB75D421}"/>
              </a:ext>
            </a:extLst>
          </p:cNvPr>
          <p:cNvSpPr/>
          <p:nvPr/>
        </p:nvSpPr>
        <p:spPr>
          <a:xfrm>
            <a:off x="8838363" y="1802804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5CA42-3B20-4BE8-5FB0-65A1400347C7}"/>
              </a:ext>
            </a:extLst>
          </p:cNvPr>
          <p:cNvSpPr/>
          <p:nvPr/>
        </p:nvSpPr>
        <p:spPr>
          <a:xfrm>
            <a:off x="8808602" y="3347514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2ED9A7-7F54-7A31-5EEA-D1256FE9EABB}"/>
              </a:ext>
            </a:extLst>
          </p:cNvPr>
          <p:cNvSpPr/>
          <p:nvPr/>
        </p:nvSpPr>
        <p:spPr>
          <a:xfrm>
            <a:off x="8837841" y="2043536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B965E-0AEA-7B7B-7A52-06E7729E2FED}"/>
              </a:ext>
            </a:extLst>
          </p:cNvPr>
          <p:cNvSpPr/>
          <p:nvPr/>
        </p:nvSpPr>
        <p:spPr>
          <a:xfrm>
            <a:off x="8837840" y="1581380"/>
            <a:ext cx="562707" cy="240078"/>
          </a:xfrm>
          <a:prstGeom prst="rect">
            <a:avLst/>
          </a:prstGeom>
          <a:solidFill>
            <a:srgbClr val="FFFF0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6CCA928-DD60-03DA-E7CA-17ECC14DD0CA}"/>
              </a:ext>
            </a:extLst>
          </p:cNvPr>
          <p:cNvSpPr/>
          <p:nvPr/>
        </p:nvSpPr>
        <p:spPr>
          <a:xfrm rot="10800000" flipH="1">
            <a:off x="5491980" y="1406243"/>
            <a:ext cx="273453" cy="2288029"/>
          </a:xfrm>
          <a:prstGeom prst="leftBrace">
            <a:avLst>
              <a:gd name="adj1" fmla="val 14687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8ABD1-EFD7-84E4-D5A1-FF08EB7168B8}"/>
              </a:ext>
            </a:extLst>
          </p:cNvPr>
          <p:cNvSpPr txBox="1"/>
          <p:nvPr/>
        </p:nvSpPr>
        <p:spPr>
          <a:xfrm rot="16200000">
            <a:off x="4332399" y="2344120"/>
            <a:ext cx="1877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top-k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96A31-24FC-7CAE-1448-6E2FCFF68DD8}"/>
              </a:ext>
            </a:extLst>
          </p:cNvPr>
          <p:cNvSpPr txBox="1"/>
          <p:nvPr/>
        </p:nvSpPr>
        <p:spPr>
          <a:xfrm>
            <a:off x="1188720" y="2247848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Overlap(k=10)=50%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F04AE7-5597-8617-4112-BABDFA0900B3}"/>
              </a:ext>
            </a:extLst>
          </p:cNvPr>
          <p:cNvSpPr txBox="1"/>
          <p:nvPr/>
        </p:nvSpPr>
        <p:spPr>
          <a:xfrm>
            <a:off x="456231" y="4103861"/>
            <a:ext cx="54452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Overlap(k):</a:t>
            </a:r>
            <a:r>
              <a:rPr lang="en-US" sz="2800" dirty="0"/>
              <a:t> %  commonality across top-k tokens of two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5652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 modify LLM distributions </a:t>
            </a:r>
            <a:r>
              <a:rPr lang="en-US" dirty="0">
                <a:solidFill>
                  <a:srgbClr val="C00000"/>
                </a:solidFill>
              </a:rPr>
              <a:t>differently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5" name="Picture 14" descr="A graph of a graph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FDD0FFB8-C5DA-E505-4291-9B93C0AF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3"/>
          <a:stretch/>
        </p:blipFill>
        <p:spPr>
          <a:xfrm>
            <a:off x="2521490" y="1783976"/>
            <a:ext cx="7149019" cy="492162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05C1B2-D27F-7358-E83D-BFDFF357253A}"/>
              </a:ext>
            </a:extLst>
          </p:cNvPr>
          <p:cNvGrpSpPr/>
          <p:nvPr/>
        </p:nvGrpSpPr>
        <p:grpSpPr>
          <a:xfrm>
            <a:off x="5690084" y="1866900"/>
            <a:ext cx="3591076" cy="2026920"/>
            <a:chOff x="6314924" y="2598420"/>
            <a:chExt cx="3591076" cy="20269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E6A653-2A48-6840-E189-02B47DE6A7C1}"/>
                </a:ext>
              </a:extLst>
            </p:cNvPr>
            <p:cNvSpPr/>
            <p:nvPr/>
          </p:nvSpPr>
          <p:spPr>
            <a:xfrm>
              <a:off x="6314924" y="2598420"/>
              <a:ext cx="3591076" cy="202692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500" dirty="0">
                  <a:solidFill>
                    <a:schemeClr val="tx1"/>
                  </a:solidFill>
                </a:rPr>
                <a:t>             	ICL vs GD (</a:t>
              </a:r>
              <a:r>
                <a:rPr lang="en-US" sz="2500" dirty="0" err="1">
                  <a:solidFill>
                    <a:schemeClr val="tx1"/>
                  </a:solidFill>
                </a:rPr>
                <a:t>lr</a:t>
              </a:r>
              <a:r>
                <a:rPr lang="en-US" sz="2500" dirty="0">
                  <a:solidFill>
                    <a:schemeClr val="tx1"/>
                  </a:solidFill>
                </a:rPr>
                <a:t>=1e-3)</a:t>
              </a:r>
            </a:p>
            <a:p>
              <a:r>
                <a:rPr lang="en-US" sz="2500" dirty="0">
                  <a:solidFill>
                    <a:schemeClr val="tx1"/>
                  </a:solidFill>
                </a:rPr>
                <a:t>      	ICL vs GD (</a:t>
              </a:r>
              <a:r>
                <a:rPr lang="en-US" sz="2500" dirty="0" err="1">
                  <a:solidFill>
                    <a:schemeClr val="tx1"/>
                  </a:solidFill>
                </a:rPr>
                <a:t>lr</a:t>
              </a:r>
              <a:r>
                <a:rPr lang="en-US" sz="2500" dirty="0">
                  <a:solidFill>
                    <a:schemeClr val="tx1"/>
                  </a:solidFill>
                </a:rPr>
                <a:t>=1e-4)</a:t>
              </a:r>
            </a:p>
            <a:p>
              <a:r>
                <a:rPr lang="en-US" sz="2500" dirty="0">
                  <a:solidFill>
                    <a:schemeClr val="tx1"/>
                  </a:solidFill>
                </a:rPr>
                <a:t>	ICL vs GD (</a:t>
              </a:r>
              <a:r>
                <a:rPr lang="en-US" sz="2500" dirty="0" err="1">
                  <a:solidFill>
                    <a:schemeClr val="tx1"/>
                  </a:solidFill>
                </a:rPr>
                <a:t>lr</a:t>
              </a:r>
              <a:r>
                <a:rPr lang="en-US" sz="2500" dirty="0">
                  <a:solidFill>
                    <a:schemeClr val="tx1"/>
                  </a:solidFill>
                </a:rPr>
                <a:t>=1e-5)</a:t>
              </a:r>
            </a:p>
            <a:p>
              <a:r>
                <a:rPr lang="en-US" sz="2500" dirty="0">
                  <a:solidFill>
                    <a:schemeClr val="tx1"/>
                  </a:solidFill>
                </a:rPr>
                <a:t>	ICL vs GD (</a:t>
              </a:r>
              <a:r>
                <a:rPr lang="en-US" sz="2500" dirty="0" err="1">
                  <a:solidFill>
                    <a:schemeClr val="tx1"/>
                  </a:solidFill>
                </a:rPr>
                <a:t>lr</a:t>
              </a:r>
              <a:r>
                <a:rPr lang="en-US" sz="2500" dirty="0">
                  <a:solidFill>
                    <a:schemeClr val="tx1"/>
                  </a:solidFill>
                </a:rPr>
                <a:t>=1e-6)</a:t>
              </a:r>
            </a:p>
            <a:p>
              <a:r>
                <a:rPr lang="en-US" sz="2500" dirty="0">
                  <a:solidFill>
                    <a:schemeClr val="tx1"/>
                  </a:solidFill>
                </a:rPr>
                <a:t>	ICL vs ICL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3031032-AFD3-00F5-C2DE-F80B3D0AFE69}"/>
                </a:ext>
              </a:extLst>
            </p:cNvPr>
            <p:cNvGrpSpPr/>
            <p:nvPr/>
          </p:nvGrpSpPr>
          <p:grpSpPr>
            <a:xfrm>
              <a:off x="6462354" y="2808577"/>
              <a:ext cx="863600" cy="1552408"/>
              <a:chOff x="6462354" y="2808577"/>
              <a:chExt cx="863600" cy="1552408"/>
            </a:xfrm>
          </p:grpSpPr>
          <p:pic>
            <p:nvPicPr>
              <p:cNvPr id="19" name="Picture 18" descr="A green and orange lines&#10;&#10;Description automatically generated">
                <a:extLst>
                  <a:ext uri="{FF2B5EF4-FFF2-40B4-BE49-F238E27FC236}">
                    <a16:creationId xmlns:a16="http://schemas.microsoft.com/office/drawing/2014/main" id="{B2C44688-7052-605A-5BD8-6D508FF4E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2354" y="2808577"/>
                <a:ext cx="863600" cy="127773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B87B93A-F59E-D893-E73C-15BE941D8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481" t="-1936" r="3190" b="17518"/>
              <a:stretch/>
            </p:blipFill>
            <p:spPr>
              <a:xfrm>
                <a:off x="6519265" y="4290646"/>
                <a:ext cx="684874" cy="70339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AACDE47-A464-BBDB-082C-8C828E06D4CF}"/>
              </a:ext>
            </a:extLst>
          </p:cNvPr>
          <p:cNvSpPr txBox="1"/>
          <p:nvPr/>
        </p:nvSpPr>
        <p:spPr>
          <a:xfrm rot="16200000">
            <a:off x="1039807" y="3625916"/>
            <a:ext cx="2389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Overlap(k=10)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3076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 modify LLM distributions </a:t>
            </a:r>
            <a:r>
              <a:rPr lang="en-US" dirty="0">
                <a:solidFill>
                  <a:srgbClr val="C00000"/>
                </a:solidFill>
              </a:rPr>
              <a:t>differently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ACDE47-A464-BBDB-082C-8C828E06D4CF}"/>
              </a:ext>
            </a:extLst>
          </p:cNvPr>
          <p:cNvSpPr txBox="1"/>
          <p:nvPr/>
        </p:nvSpPr>
        <p:spPr>
          <a:xfrm rot="16200000">
            <a:off x="939791" y="3625916"/>
            <a:ext cx="2389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Overlap(K)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37A6A0-6362-E58B-05D2-15D0056EF2F8}"/>
              </a:ext>
            </a:extLst>
          </p:cNvPr>
          <p:cNvGrpSpPr/>
          <p:nvPr/>
        </p:nvGrpSpPr>
        <p:grpSpPr>
          <a:xfrm>
            <a:off x="2325674" y="1757362"/>
            <a:ext cx="7061212" cy="5086348"/>
            <a:chOff x="3683000" y="1845529"/>
            <a:chExt cx="4826000" cy="3475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A3717E-77E9-F917-5303-D3642C66E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60"/>
            <a:stretch/>
          </p:blipFill>
          <p:spPr>
            <a:xfrm>
              <a:off x="3683000" y="1845529"/>
              <a:ext cx="4826000" cy="3475770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C84BB6C-00E2-D9FD-FB54-DB33658FCFDF}"/>
                </a:ext>
              </a:extLst>
            </p:cNvPr>
            <p:cNvSpPr/>
            <p:nvPr/>
          </p:nvSpPr>
          <p:spPr>
            <a:xfrm>
              <a:off x="4301067" y="2065867"/>
              <a:ext cx="3979333" cy="1817511"/>
            </a:xfrm>
            <a:custGeom>
              <a:avLst/>
              <a:gdLst>
                <a:gd name="connsiteX0" fmla="*/ 56444 w 3979333"/>
                <a:gd name="connsiteY0" fmla="*/ 908756 h 1817511"/>
                <a:gd name="connsiteX1" fmla="*/ 270933 w 3979333"/>
                <a:gd name="connsiteY1" fmla="*/ 1501422 h 1817511"/>
                <a:gd name="connsiteX2" fmla="*/ 880533 w 3979333"/>
                <a:gd name="connsiteY2" fmla="*/ 1811867 h 1817511"/>
                <a:gd name="connsiteX3" fmla="*/ 1924755 w 3979333"/>
                <a:gd name="connsiteY3" fmla="*/ 1817511 h 1817511"/>
                <a:gd name="connsiteX4" fmla="*/ 3979333 w 3979333"/>
                <a:gd name="connsiteY4" fmla="*/ 1727200 h 1817511"/>
                <a:gd name="connsiteX5" fmla="*/ 3979333 w 3979333"/>
                <a:gd name="connsiteY5" fmla="*/ 22578 h 1817511"/>
                <a:gd name="connsiteX6" fmla="*/ 0 w 3979333"/>
                <a:gd name="connsiteY6" fmla="*/ 0 h 1817511"/>
                <a:gd name="connsiteX7" fmla="*/ 56444 w 3979333"/>
                <a:gd name="connsiteY7" fmla="*/ 908756 h 181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9333" h="1817511">
                  <a:moveTo>
                    <a:pt x="56444" y="908756"/>
                  </a:moveTo>
                  <a:lnTo>
                    <a:pt x="270933" y="1501422"/>
                  </a:lnTo>
                  <a:lnTo>
                    <a:pt x="880533" y="1811867"/>
                  </a:lnTo>
                  <a:lnTo>
                    <a:pt x="1924755" y="1817511"/>
                  </a:lnTo>
                  <a:lnTo>
                    <a:pt x="3979333" y="1727200"/>
                  </a:lnTo>
                  <a:lnTo>
                    <a:pt x="3979333" y="22578"/>
                  </a:lnTo>
                  <a:lnTo>
                    <a:pt x="0" y="0"/>
                  </a:lnTo>
                  <a:lnTo>
                    <a:pt x="56444" y="90875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3D1A0E-11D6-BED7-13B2-8F54BC942AD4}"/>
                </a:ext>
              </a:extLst>
            </p:cNvPr>
            <p:cNvSpPr/>
            <p:nvPr/>
          </p:nvSpPr>
          <p:spPr>
            <a:xfrm>
              <a:off x="4301067" y="4260714"/>
              <a:ext cx="2184039" cy="25940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867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5E45-8BEB-FE40-824D-C2F56CEC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vs GD have different </a:t>
            </a:r>
            <a:r>
              <a:rPr lang="en-US" dirty="0">
                <a:solidFill>
                  <a:srgbClr val="C00000"/>
                </a:solidFill>
              </a:rPr>
              <a:t>order-sensitivity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ACBA-0B05-8835-9363-DEE7D0FA6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research has demonstrated that ICL is </a:t>
            </a:r>
            <a:r>
              <a:rPr lang="en-US" dirty="0">
                <a:solidFill>
                  <a:srgbClr val="C00000"/>
                </a:solidFill>
              </a:rPr>
              <a:t>highly sensitive</a:t>
            </a:r>
            <a:r>
              <a:rPr lang="en-US" dirty="0"/>
              <a:t> to the order of in-context sample </a:t>
            </a:r>
            <a:r>
              <a:rPr lang="en-US" sz="2000" dirty="0"/>
              <a:t>[Lu et al. 2022]</a:t>
            </a:r>
            <a:r>
              <a:rPr lang="en-US" sz="3200" dirty="0"/>
              <a:t>.</a:t>
            </a:r>
            <a:endParaRPr lang="en-US" dirty="0"/>
          </a:p>
          <a:p>
            <a:r>
              <a:rPr lang="en-US" dirty="0"/>
              <a:t>GD and its variants is </a:t>
            </a:r>
            <a:r>
              <a:rPr lang="en-US" dirty="0">
                <a:solidFill>
                  <a:srgbClr val="C00000"/>
                </a:solidFill>
              </a:rPr>
              <a:t>more order-stable</a:t>
            </a:r>
            <a:r>
              <a:rPr lang="en-US" dirty="0"/>
              <a:t> (less STD).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B03E4-DDBF-F933-0FF5-71C57EA78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 descr="A graph with different colored lines and numbers&#10;&#10;Description automatically generated">
            <a:extLst>
              <a:ext uri="{FF2B5EF4-FFF2-40B4-BE49-F238E27FC236}">
                <a16:creationId xmlns:a16="http://schemas.microsoft.com/office/drawing/2014/main" id="{57B2C428-3314-3120-3C0F-204E3A7A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22" y="3034519"/>
            <a:ext cx="6228522" cy="386771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F6EC74B-E840-96C9-2DD8-3C6EDA56A8FC}"/>
              </a:ext>
            </a:extLst>
          </p:cNvPr>
          <p:cNvSpPr/>
          <p:nvPr/>
        </p:nvSpPr>
        <p:spPr>
          <a:xfrm>
            <a:off x="612570" y="3930733"/>
            <a:ext cx="4070815" cy="1412792"/>
          </a:xfrm>
          <a:prstGeom prst="wedgeRoundRectCallout">
            <a:avLst>
              <a:gd name="adj1" fmla="val 62851"/>
              <a:gd name="adj2" fmla="val 730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Standard deviation token probabilities, for different choices of demonstrations.  </a:t>
            </a:r>
          </a:p>
        </p:txBody>
      </p:sp>
    </p:spTree>
    <p:extLst>
      <p:ext uri="{BB962C8B-B14F-4D97-AF65-F5344CB8AC3E}">
        <p14:creationId xmlns:p14="http://schemas.microsoft.com/office/powerpoint/2010/main" val="13205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1086068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explanations of ICL based on GD are quite intriguing — do they hold in practice?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practice, we did </a:t>
            </a:r>
            <a:r>
              <a:rPr lang="en" dirty="0">
                <a:solidFill>
                  <a:srgbClr val="C00000"/>
                </a:solidFill>
              </a:rPr>
              <a:t>not </a:t>
            </a:r>
            <a:r>
              <a:rPr lang="en" dirty="0"/>
              <a:t>see any evidence that ICL simulates GD.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See the paper for more arguments and analysis. 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Note, we’re </a:t>
            </a:r>
            <a:r>
              <a:rPr lang="en" dirty="0">
                <a:solidFill>
                  <a:srgbClr val="C00000"/>
                </a:solidFill>
              </a:rPr>
              <a:t>not </a:t>
            </a:r>
            <a:r>
              <a:rPr lang="en" dirty="0"/>
              <a:t>refuting it. It’s left open for future research.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Deep inside, I believe that there must be a connection between ICL and optimization algorithms — we’re just not looking at it right.</a:t>
            </a:r>
          </a:p>
          <a:p>
            <a:pPr marL="609596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35</a:t>
            </a:fld>
            <a:endParaRPr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486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5FEF-2BF4-F6A7-18A5-5880EC2D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remains understudied and elusive.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6F820-A455-65D5-34FF-E07CD2BA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ICL is the most </a:t>
            </a:r>
            <a:r>
              <a:rPr lang="en-US" dirty="0">
                <a:solidFill>
                  <a:srgbClr val="C00000"/>
                </a:solidFill>
              </a:rPr>
              <a:t>important</a:t>
            </a:r>
            <a:r>
              <a:rPr lang="en-US" dirty="0"/>
              <a:t> &amp; </a:t>
            </a:r>
            <a:r>
              <a:rPr lang="en" dirty="0">
                <a:solidFill>
                  <a:srgbClr val="C00000"/>
                </a:solidFill>
              </a:rPr>
              <a:t>mysterious</a:t>
            </a:r>
            <a:r>
              <a:rPr lang="en-US" dirty="0"/>
              <a:t> phenomenon. </a:t>
            </a:r>
          </a:p>
          <a:p>
            <a:pPr lvl="1"/>
            <a:r>
              <a:rPr lang="en-US" dirty="0"/>
              <a:t>… we </a:t>
            </a:r>
            <a:r>
              <a:rPr lang="en-US" dirty="0">
                <a:solidFill>
                  <a:srgbClr val="C00000"/>
                </a:solidFill>
              </a:rPr>
              <a:t>don’t </a:t>
            </a:r>
            <a:r>
              <a:rPr lang="en-US" dirty="0"/>
              <a:t>know how to explain it.</a:t>
            </a:r>
          </a:p>
          <a:p>
            <a:pPr lvl="1"/>
            <a:r>
              <a:rPr lang="en-US" dirty="0"/>
              <a:t>… and we are getting used to it.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Many open problems: </a:t>
            </a:r>
          </a:p>
          <a:p>
            <a:pPr lvl="1"/>
            <a:r>
              <a:rPr lang="en-US" dirty="0"/>
              <a:t>Under what conditions does it emerge? (e.g., distributional properties) </a:t>
            </a:r>
          </a:p>
          <a:p>
            <a:pPr lvl="1"/>
            <a:r>
              <a:rPr lang="en-US" dirty="0"/>
              <a:t>Does ICL need natural language? Can it emerge, e.g., on brain signals?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B42FE-1925-9F5D-471D-4FC2C3F9B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43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5FEF-2BF4-F6A7-18A5-5880EC2D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ICL is likely what makes “alignment” effective.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6F820-A455-65D5-34FF-E07CD2BA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success of LLMs in following instructions can be viewed from the lens of ICL. </a:t>
            </a:r>
          </a:p>
          <a:p>
            <a:pPr lvl="1"/>
            <a:endParaRPr lang="en-US" dirty="0"/>
          </a:p>
          <a:p>
            <a:r>
              <a:rPr lang="en-US" dirty="0"/>
              <a:t>Being able to make LLMs adapt to various in-context demonstration was an early sign that </a:t>
            </a:r>
            <a:r>
              <a:rPr lang="en-US" dirty="0">
                <a:solidFill>
                  <a:srgbClr val="C00000"/>
                </a:solidFill>
              </a:rPr>
              <a:t>LLMs can be controlled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To understand </a:t>
            </a:r>
            <a:r>
              <a:rPr lang="en-US" dirty="0">
                <a:solidFill>
                  <a:srgbClr val="C00000"/>
                </a:solidFill>
              </a:rPr>
              <a:t>limits </a:t>
            </a:r>
            <a:r>
              <a:rPr lang="en-US" dirty="0"/>
              <a:t>of controlling LLMs, we must understand limits of ICL.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B42FE-1925-9F5D-471D-4FC2C3F9BB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5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Revisiting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1828799" y="2672897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In-Context Learning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807201" y="2606382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Alignment of chatbots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611CB-8454-BB2F-C1DD-4F85102AD38C}"/>
              </a:ext>
            </a:extLst>
          </p:cNvPr>
          <p:cNvSpPr/>
          <p:nvPr/>
        </p:nvSpPr>
        <p:spPr>
          <a:xfrm>
            <a:off x="6354414" y="2191194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1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Revisiting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1828799" y="2672897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In-Context Learning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807201" y="2606382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Alignment of chatbots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611CB-8454-BB2F-C1DD-4F85102AD38C}"/>
              </a:ext>
            </a:extLst>
          </p:cNvPr>
          <p:cNvSpPr/>
          <p:nvPr/>
        </p:nvSpPr>
        <p:spPr>
          <a:xfrm>
            <a:off x="1649971" y="2097310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0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 descr="A screenshot of a paper with graphs and charts&#10;&#10;Description automatically generated">
            <a:extLst>
              <a:ext uri="{FF2B5EF4-FFF2-40B4-BE49-F238E27FC236}">
                <a16:creationId xmlns:a16="http://schemas.microsoft.com/office/drawing/2014/main" id="{6AD13CAD-4BE6-0A2A-D29E-47C1B9C8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33" y="1238407"/>
            <a:ext cx="11456695" cy="7477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BD814-1851-F35D-7498-A84C45CC4D05}"/>
              </a:ext>
            </a:extLst>
          </p:cNvPr>
          <p:cNvSpPr txBox="1"/>
          <p:nvPr/>
        </p:nvSpPr>
        <p:spPr>
          <a:xfrm>
            <a:off x="10054727" y="71636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Bubeck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0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641266" y="5471602"/>
            <a:ext cx="10953527" cy="7432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8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user </a:t>
            </a:r>
            <a:r>
              <a:rPr lang="en-US" sz="3800" spc="-1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intents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Ouyang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2022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29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7742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How do we “align” LMs with our articulated intents?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7FD0-0027-4085-4242-362E00E06CE9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38208579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6BF7D7-9EB4-4940-8881-F648B214EEDF}"/>
              </a:ext>
            </a:extLst>
          </p:cNvPr>
          <p:cNvGrpSpPr/>
          <p:nvPr/>
        </p:nvGrpSpPr>
        <p:grpSpPr>
          <a:xfrm>
            <a:off x="760712" y="1479591"/>
            <a:ext cx="9593451" cy="4873492"/>
            <a:chOff x="750225" y="1185878"/>
            <a:chExt cx="7268442" cy="36559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0D4D64B3-1222-3AD1-5A52-A272AACE27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25" y="3746533"/>
              <a:ext cx="7268442" cy="1095248"/>
            </a:xfrm>
            <a:prstGeom prst="rect">
              <a:avLst/>
            </a:prstGeom>
          </p:spPr>
        </p:pic>
        <p:grpSp>
          <p:nvGrpSpPr>
            <p:cNvPr id="18" name="object 3">
              <a:extLst>
                <a:ext uri="{FF2B5EF4-FFF2-40B4-BE49-F238E27FC236}">
                  <a16:creationId xmlns:a16="http://schemas.microsoft.com/office/drawing/2014/main" id="{C666F1ED-752C-A5DD-000B-ABF178D8256F}"/>
                </a:ext>
              </a:extLst>
            </p:cNvPr>
            <p:cNvGrpSpPr/>
            <p:nvPr/>
          </p:nvGrpSpPr>
          <p:grpSpPr>
            <a:xfrm>
              <a:off x="821751" y="1185878"/>
              <a:ext cx="7046129" cy="2567238"/>
              <a:chOff x="1254263" y="1339596"/>
              <a:chExt cx="9394839" cy="3422985"/>
            </a:xfrm>
          </p:grpSpPr>
          <p:pic>
            <p:nvPicPr>
              <p:cNvPr id="19" name="object 4">
                <a:extLst>
                  <a:ext uri="{FF2B5EF4-FFF2-40B4-BE49-F238E27FC236}">
                    <a16:creationId xmlns:a16="http://schemas.microsoft.com/office/drawing/2014/main" id="{6A989908-E3F2-AB05-E4B3-7E38A08D06E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1851" y="1462403"/>
                <a:ext cx="9207251" cy="3271140"/>
              </a:xfrm>
              <a:prstGeom prst="rect">
                <a:avLst/>
              </a:prstGeom>
            </p:spPr>
          </p:pic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7AEE1022-22E2-B13C-F788-BFCBE2A8B314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2493264" y="0"/>
                    </a:moveTo>
                    <a:lnTo>
                      <a:pt x="0" y="0"/>
                    </a:lnTo>
                    <a:lnTo>
                      <a:pt x="0" y="377951"/>
                    </a:lnTo>
                    <a:lnTo>
                      <a:pt x="2493264" y="377951"/>
                    </a:lnTo>
                    <a:lnTo>
                      <a:pt x="24932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8D17BD34-BBA8-9E24-57E5-62335B363456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0" y="377951"/>
                    </a:moveTo>
                    <a:lnTo>
                      <a:pt x="2493264" y="377951"/>
                    </a:lnTo>
                    <a:lnTo>
                      <a:pt x="2493264" y="0"/>
                    </a:lnTo>
                    <a:lnTo>
                      <a:pt x="0" y="0"/>
                    </a:lnTo>
                    <a:lnTo>
                      <a:pt x="0" y="377951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C59FF68A-69AB-9C79-E522-B196533C7511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F17941BC-15A8-9E59-4409-659DA4057B0E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object 9">
                <a:extLst>
                  <a:ext uri="{FF2B5EF4-FFF2-40B4-BE49-F238E27FC236}">
                    <a16:creationId xmlns:a16="http://schemas.microsoft.com/office/drawing/2014/main" id="{A4F0997C-A2F9-E60D-7E8F-C682CF2510D9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D70A8BB-5D15-4EA4-87F2-E1A5ED94924C}"/>
              </a:ext>
            </a:extLst>
          </p:cNvPr>
          <p:cNvSpPr txBox="1">
            <a:spLocks/>
          </p:cNvSpPr>
          <p:nvPr/>
        </p:nvSpPr>
        <p:spPr bwMode="auto">
          <a:xfrm>
            <a:off x="232475" y="1428864"/>
            <a:ext cx="11955361" cy="50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spc="-5" dirty="0">
                <a:cs typeface="Calibri"/>
              </a:rPr>
              <a:t> Collect</a:t>
            </a:r>
            <a:r>
              <a:rPr lang="en-US" sz="2400" spc="-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examples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of</a:t>
            </a:r>
            <a:r>
              <a:rPr lang="en-US" sz="240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(instruction,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output)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pairs</a:t>
            </a:r>
            <a:r>
              <a:rPr lang="en-US" sz="2400" dirty="0">
                <a:cs typeface="Calibri"/>
              </a:rPr>
              <a:t> across</a:t>
            </a:r>
            <a:r>
              <a:rPr lang="en-US" sz="2400" spc="-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many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tasks</a:t>
            </a:r>
            <a:r>
              <a:rPr lang="en-US" sz="2400" spc="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finetune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LM</a:t>
            </a: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endParaRPr lang="en-US" sz="2400" spc="-5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pc="-5" dirty="0">
                <a:cs typeface="Calibri"/>
              </a:rPr>
              <a:t>2. Evaluate</a:t>
            </a:r>
            <a:r>
              <a:rPr lang="en-US" sz="2400" spc="-31" dirty="0">
                <a:cs typeface="Calibri"/>
              </a:rPr>
              <a:t> LM </a:t>
            </a:r>
            <a:r>
              <a:rPr lang="en-US" sz="2400" spc="-5" dirty="0">
                <a:cs typeface="Calibri"/>
              </a:rPr>
              <a:t>on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unseen</a:t>
            </a:r>
            <a:r>
              <a:rPr lang="en-US" sz="2400" spc="-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tasks</a:t>
            </a:r>
          </a:p>
          <a:p>
            <a:pPr>
              <a:buFont typeface="+mj-lt"/>
              <a:buAutoNum type="arabicPeriod"/>
            </a:pPr>
            <a:endParaRPr lang="en-US" sz="2400" spc="-5" dirty="0">
              <a:cs typeface="Calibri"/>
            </a:endParaRP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082BB-239D-1F37-4AC3-80AD370610CD}"/>
              </a:ext>
            </a:extLst>
          </p:cNvPr>
          <p:cNvGrpSpPr/>
          <p:nvPr/>
        </p:nvGrpSpPr>
        <p:grpSpPr>
          <a:xfrm>
            <a:off x="5070375" y="3706233"/>
            <a:ext cx="1967125" cy="1262671"/>
            <a:chOff x="5070375" y="3814719"/>
            <a:chExt cx="1967125" cy="126267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72E53D-7141-0415-E663-29AD25432A3D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DA8C6-E6BD-5202-B322-B33491466137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368617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Incentivizes word-by-word rote learning =&gt; </a:t>
            </a:r>
            <a:r>
              <a:rPr lang="en-US" dirty="0">
                <a:solidFill>
                  <a:srgbClr val="C00000"/>
                </a:solidFill>
              </a:rPr>
              <a:t>limits creativity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=&gt; The resulting models’ </a:t>
            </a:r>
            <a:r>
              <a:rPr lang="en-US" dirty="0">
                <a:solidFill>
                  <a:srgbClr val="C00000"/>
                </a:solidFill>
              </a:rPr>
              <a:t>generality/creativity</a:t>
            </a:r>
            <a:r>
              <a:rPr lang="en-US" dirty="0"/>
              <a:t> is bounded by that of </a:t>
            </a:r>
            <a:r>
              <a:rPr lang="en-US" dirty="0">
                <a:solidFill>
                  <a:srgbClr val="C00000"/>
                </a:solidFill>
              </a:rPr>
              <a:t>their supervision data</a:t>
            </a:r>
            <a:r>
              <a:rPr lang="en-US" dirty="0"/>
              <a:t>.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80E75D-7BA7-2BE1-D90D-11F422628144}"/>
              </a:ext>
            </a:extLst>
          </p:cNvPr>
          <p:cNvGrpSpPr/>
          <p:nvPr/>
        </p:nvGrpSpPr>
        <p:grpSpPr>
          <a:xfrm>
            <a:off x="827508" y="3332331"/>
            <a:ext cx="9300025" cy="2512674"/>
            <a:chOff x="6779400" y="2491115"/>
            <a:chExt cx="9300025" cy="2512674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2EB4AA54-A0D1-77DF-9338-C416C8E97191}"/>
                </a:ext>
              </a:extLst>
            </p:cNvPr>
            <p:cNvGrpSpPr/>
            <p:nvPr/>
          </p:nvGrpSpPr>
          <p:grpSpPr>
            <a:xfrm>
              <a:off x="6779400" y="2745004"/>
              <a:ext cx="9300025" cy="2063134"/>
              <a:chOff x="1254263" y="2699004"/>
              <a:chExt cx="9394839" cy="2063577"/>
            </a:xfrm>
          </p:grpSpPr>
          <p:pic>
            <p:nvPicPr>
              <p:cNvPr id="8" name="object 4">
                <a:extLst>
                  <a:ext uri="{FF2B5EF4-FFF2-40B4-BE49-F238E27FC236}">
                    <a16:creationId xmlns:a16="http://schemas.microsoft.com/office/drawing/2014/main" id="{3DE364FF-FA1D-A09D-5DE1-4B10CB3EE1A6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45441"/>
              <a:stretch/>
            </p:blipFill>
            <p:spPr>
              <a:xfrm>
                <a:off x="1441851" y="2948849"/>
                <a:ext cx="9207251" cy="1784694"/>
              </a:xfrm>
              <a:prstGeom prst="rect">
                <a:avLst/>
              </a:prstGeom>
            </p:spPr>
          </p:pic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76F3F599-998F-2D3F-C27C-F38DCB0AF9C8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4408CBCF-0A8F-AC2E-6113-A02078B46526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1D8B52C3-1D28-FCD0-8F6C-387C270AF23F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B13E27-383C-A4BB-3B22-7513547EB80C}"/>
                </a:ext>
              </a:extLst>
            </p:cNvPr>
            <p:cNvSpPr/>
            <p:nvPr/>
          </p:nvSpPr>
          <p:spPr>
            <a:xfrm>
              <a:off x="10977560" y="4276453"/>
              <a:ext cx="2079437" cy="727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F7B9458A-451F-1C35-1A11-C8DB0ED7D82D}"/>
                </a:ext>
              </a:extLst>
            </p:cNvPr>
            <p:cNvSpPr/>
            <p:nvPr/>
          </p:nvSpPr>
          <p:spPr>
            <a:xfrm rot="10800000">
              <a:off x="10286614" y="2491115"/>
              <a:ext cx="3364992" cy="1689367"/>
            </a:xfrm>
            <a:prstGeom prst="trapezoid">
              <a:avLst>
                <a:gd name="adj" fmla="val 48634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4A9C44-594E-CE63-DC85-B0FB38D6C908}"/>
                </a:ext>
              </a:extLst>
            </p:cNvPr>
            <p:cNvGrpSpPr/>
            <p:nvPr/>
          </p:nvGrpSpPr>
          <p:grpSpPr>
            <a:xfrm>
              <a:off x="10994657" y="3612530"/>
              <a:ext cx="1967125" cy="1262671"/>
              <a:chOff x="5070375" y="3814719"/>
              <a:chExt cx="1967125" cy="126267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E0E3918-05EF-DA13-9B1A-53051BA18AB5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DAB2F6-8351-F8F2-B8F3-7FE5C6807F1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80446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50A049-AAF9-E7EE-F792-B3741E4AB24B}"/>
              </a:ext>
            </a:extLst>
          </p:cNvPr>
          <p:cNvSpPr/>
          <p:nvPr/>
        </p:nvSpPr>
        <p:spPr>
          <a:xfrm>
            <a:off x="4768150" y="5353133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92631F-5176-AFFA-9366-62CFED6143EF}"/>
              </a:ext>
            </a:extLst>
          </p:cNvPr>
          <p:cNvSpPr/>
          <p:nvPr/>
        </p:nvSpPr>
        <p:spPr>
          <a:xfrm>
            <a:off x="767107" y="5378892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89422-9CA4-9121-9BCE-8A11D9A2A701}"/>
              </a:ext>
            </a:extLst>
          </p:cNvPr>
          <p:cNvCxnSpPr>
            <a:cxnSpLocks/>
          </p:cNvCxnSpPr>
          <p:nvPr/>
        </p:nvCxnSpPr>
        <p:spPr>
          <a:xfrm>
            <a:off x="3959756" y="5793692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BA17BA-F07D-7B61-8B7B-0F4AE5EA5C63}"/>
              </a:ext>
            </a:extLst>
          </p:cNvPr>
          <p:cNvCxnSpPr>
            <a:cxnSpLocks/>
          </p:cNvCxnSpPr>
          <p:nvPr/>
        </p:nvCxnSpPr>
        <p:spPr>
          <a:xfrm>
            <a:off x="6147397" y="579248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5D78AE5-F999-42EE-4C1B-4F613389A424}"/>
              </a:ext>
            </a:extLst>
          </p:cNvPr>
          <p:cNvSpPr/>
          <p:nvPr/>
        </p:nvSpPr>
        <p:spPr>
          <a:xfrm>
            <a:off x="9531910" y="5350666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C9B8FD-F3A5-0AED-F98B-028AE3A27E0B}"/>
              </a:ext>
            </a:extLst>
          </p:cNvPr>
          <p:cNvSpPr/>
          <p:nvPr/>
        </p:nvSpPr>
        <p:spPr>
          <a:xfrm>
            <a:off x="6756866" y="5446395"/>
            <a:ext cx="1908355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basically ….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2591C-98F8-AA69-201A-9CD8A99E72D8}"/>
              </a:ext>
            </a:extLst>
          </p:cNvPr>
          <p:cNvCxnSpPr>
            <a:cxnSpLocks/>
          </p:cNvCxnSpPr>
          <p:nvPr/>
        </p:nvCxnSpPr>
        <p:spPr>
          <a:xfrm>
            <a:off x="8811179" y="57796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DAB26A-7E23-1F27-CD6E-F8DCB1B54AC3}"/>
              </a:ext>
            </a:extLst>
          </p:cNvPr>
          <p:cNvCxnSpPr>
            <a:cxnSpLocks/>
            <a:stCxn id="39" idx="0"/>
            <a:endCxn id="29" idx="0"/>
          </p:cNvCxnSpPr>
          <p:nvPr/>
        </p:nvCxnSpPr>
        <p:spPr>
          <a:xfrm rot="16200000" flipH="1" flipV="1">
            <a:off x="7648243" y="3000481"/>
            <a:ext cx="2467" cy="4702836"/>
          </a:xfrm>
          <a:prstGeom prst="curvedConnector3">
            <a:avLst>
              <a:gd name="adj1" fmla="val -21273450"/>
            </a:avLst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3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30" grpId="0"/>
      <p:bldP spid="32" grpId="0" animBg="1"/>
      <p:bldP spid="41" grpId="0"/>
      <p:bldP spid="29" grpId="0" animBg="1"/>
      <p:bldP spid="34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recipe 👨‍🍳: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0815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4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recipe 👨‍🍳: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388135"/>
              </p:ext>
            </p:extLst>
          </p:nvPr>
        </p:nvGraphicFramePr>
        <p:xfrm>
          <a:off x="437881" y="749720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367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recipe 👨‍🍳: </a:t>
            </a:r>
            <a:br>
              <a:rPr lang="en-US" dirty="0"/>
            </a:br>
            <a:r>
              <a:rPr lang="en-US" dirty="0"/>
              <a:t>Yann’s Three-layered cake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pic>
        <p:nvPicPr>
          <p:cNvPr id="6" name="Picture 5" descr="A chocolate cake with a slice missing&#10;&#10;Description automatically generated">
            <a:extLst>
              <a:ext uri="{FF2B5EF4-FFF2-40B4-BE49-F238E27FC236}">
                <a16:creationId xmlns:a16="http://schemas.microsoft.com/office/drawing/2014/main" id="{B69D7DA4-2521-6AF7-3628-BCDB7D3F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93" y="3798955"/>
            <a:ext cx="4158014" cy="2937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50BCB1-D98C-762A-E3E7-DEC4E95255FC}"/>
              </a:ext>
            </a:extLst>
          </p:cNvPr>
          <p:cNvSpPr txBox="1"/>
          <p:nvPr/>
        </p:nvSpPr>
        <p:spPr>
          <a:xfrm>
            <a:off x="1326942" y="5136319"/>
            <a:ext cx="2544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Cake </a:t>
            </a:r>
            <a:r>
              <a:rPr lang="en-US" sz="2400" dirty="0" err="1"/>
              <a:t>génoise</a:t>
            </a:r>
            <a:endParaRPr lang="en-US" sz="24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7F60B94-DFB0-AA3F-B6B9-EBC941C2F9A2}"/>
              </a:ext>
            </a:extLst>
          </p:cNvPr>
          <p:cNvSpPr/>
          <p:nvPr/>
        </p:nvSpPr>
        <p:spPr>
          <a:xfrm>
            <a:off x="1622323" y="3628103"/>
            <a:ext cx="3436374" cy="1946787"/>
          </a:xfrm>
          <a:custGeom>
            <a:avLst/>
            <a:gdLst>
              <a:gd name="connsiteX0" fmla="*/ 0 w 3436374"/>
              <a:gd name="connsiteY0" fmla="*/ 0 h 1946787"/>
              <a:gd name="connsiteX1" fmla="*/ 693174 w 3436374"/>
              <a:gd name="connsiteY1" fmla="*/ 1297858 h 1946787"/>
              <a:gd name="connsiteX2" fmla="*/ 3436374 w 3436374"/>
              <a:gd name="connsiteY2" fmla="*/ 1946787 h 194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6374" h="1946787">
                <a:moveTo>
                  <a:pt x="0" y="0"/>
                </a:moveTo>
                <a:cubicBezTo>
                  <a:pt x="60222" y="486697"/>
                  <a:pt x="120445" y="973394"/>
                  <a:pt x="693174" y="1297858"/>
                </a:cubicBezTo>
                <a:cubicBezTo>
                  <a:pt x="1265903" y="1622323"/>
                  <a:pt x="2351138" y="1784555"/>
                  <a:pt x="3436374" y="1946787"/>
                </a:cubicBezTo>
              </a:path>
            </a:pathLst>
          </a:custGeom>
          <a:noFill/>
          <a:ln w="57150">
            <a:solidFill>
              <a:srgbClr val="002060"/>
            </a:solidFill>
            <a:headEnd type="none" w="med" len="med"/>
            <a:tailEnd type="arrow" w="med" len="med"/>
          </a:ln>
          <a:effectLst>
            <a:glow rad="87854">
              <a:schemeClr val="bg1"/>
            </a:glow>
            <a:innerShdw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9A539C9-DDC3-3B7F-3948-D1BA4B8B1F1C}"/>
              </a:ext>
            </a:extLst>
          </p:cNvPr>
          <p:cNvSpPr/>
          <p:nvPr/>
        </p:nvSpPr>
        <p:spPr>
          <a:xfrm flipH="1">
            <a:off x="6411660" y="3638662"/>
            <a:ext cx="4158016" cy="755148"/>
          </a:xfrm>
          <a:custGeom>
            <a:avLst/>
            <a:gdLst>
              <a:gd name="connsiteX0" fmla="*/ 0 w 3436374"/>
              <a:gd name="connsiteY0" fmla="*/ 0 h 1946787"/>
              <a:gd name="connsiteX1" fmla="*/ 693174 w 3436374"/>
              <a:gd name="connsiteY1" fmla="*/ 1297858 h 1946787"/>
              <a:gd name="connsiteX2" fmla="*/ 3436374 w 3436374"/>
              <a:gd name="connsiteY2" fmla="*/ 1946787 h 194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6374" h="1946787">
                <a:moveTo>
                  <a:pt x="0" y="0"/>
                </a:moveTo>
                <a:cubicBezTo>
                  <a:pt x="60222" y="486697"/>
                  <a:pt x="120445" y="973394"/>
                  <a:pt x="693174" y="1297858"/>
                </a:cubicBezTo>
                <a:cubicBezTo>
                  <a:pt x="1265903" y="1622323"/>
                  <a:pt x="2351138" y="1784555"/>
                  <a:pt x="3436374" y="1946787"/>
                </a:cubicBezTo>
              </a:path>
            </a:pathLst>
          </a:custGeom>
          <a:noFill/>
          <a:ln w="57150">
            <a:solidFill>
              <a:srgbClr val="002060"/>
            </a:solidFill>
            <a:headEnd type="none" w="med" len="med"/>
            <a:tailEnd type="arrow" w="med" len="med"/>
          </a:ln>
          <a:effectLst>
            <a:glow rad="87854">
              <a:schemeClr val="bg1"/>
            </a:glow>
            <a:innerShdw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0BF92B0-2DCF-FB7F-F0F7-B01D9327E910}"/>
              </a:ext>
            </a:extLst>
          </p:cNvPr>
          <p:cNvSpPr/>
          <p:nvPr/>
        </p:nvSpPr>
        <p:spPr>
          <a:xfrm>
            <a:off x="4911626" y="3628103"/>
            <a:ext cx="147071" cy="1076632"/>
          </a:xfrm>
          <a:custGeom>
            <a:avLst/>
            <a:gdLst>
              <a:gd name="connsiteX0" fmla="*/ 0 w 3436374"/>
              <a:gd name="connsiteY0" fmla="*/ 0 h 1946787"/>
              <a:gd name="connsiteX1" fmla="*/ 693174 w 3436374"/>
              <a:gd name="connsiteY1" fmla="*/ 1297858 h 1946787"/>
              <a:gd name="connsiteX2" fmla="*/ 3436374 w 3436374"/>
              <a:gd name="connsiteY2" fmla="*/ 1946787 h 194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6374" h="1946787">
                <a:moveTo>
                  <a:pt x="0" y="0"/>
                </a:moveTo>
                <a:cubicBezTo>
                  <a:pt x="60222" y="486697"/>
                  <a:pt x="120445" y="973394"/>
                  <a:pt x="693174" y="1297858"/>
                </a:cubicBezTo>
                <a:cubicBezTo>
                  <a:pt x="1265903" y="1622323"/>
                  <a:pt x="2351138" y="1784555"/>
                  <a:pt x="3436374" y="1946787"/>
                </a:cubicBezTo>
              </a:path>
            </a:pathLst>
          </a:custGeom>
          <a:noFill/>
          <a:ln w="57150">
            <a:solidFill>
              <a:srgbClr val="002060"/>
            </a:solidFill>
            <a:headEnd type="none" w="med" len="med"/>
            <a:tailEnd type="arrow" w="med" len="med"/>
          </a:ln>
          <a:effectLst>
            <a:glow rad="87854">
              <a:schemeClr val="bg1"/>
            </a:glow>
            <a:innerShdw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A2B012-8B55-8FDB-792C-3A399907D4B2}"/>
              </a:ext>
            </a:extLst>
          </p:cNvPr>
          <p:cNvSpPr txBox="1"/>
          <p:nvPr/>
        </p:nvSpPr>
        <p:spPr>
          <a:xfrm>
            <a:off x="8357932" y="4400160"/>
            <a:ext cx="2727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Cherry on the cake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7B4F6-6884-3709-3CC2-97E8183EF9AE}"/>
              </a:ext>
            </a:extLst>
          </p:cNvPr>
          <p:cNvSpPr txBox="1"/>
          <p:nvPr/>
        </p:nvSpPr>
        <p:spPr>
          <a:xfrm>
            <a:off x="3987495" y="3812827"/>
            <a:ext cx="16326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FF"/>
                </a:highlight>
              </a:rPr>
              <a:t>Icing</a:t>
            </a:r>
          </a:p>
        </p:txBody>
      </p:sp>
      <p:pic>
        <p:nvPicPr>
          <p:cNvPr id="7170" name="Picture 2" descr="Yann LeCun (@ylecun) / X">
            <a:extLst>
              <a:ext uri="{FF2B5EF4-FFF2-40B4-BE49-F238E27FC236}">
                <a16:creationId xmlns:a16="http://schemas.microsoft.com/office/drawing/2014/main" id="{53E187C2-8BC3-302C-EA7F-F565D954F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6" t="5210" r="6637" b="5497"/>
          <a:stretch/>
        </p:blipFill>
        <p:spPr bwMode="auto">
          <a:xfrm>
            <a:off x="10795771" y="5338620"/>
            <a:ext cx="1390538" cy="15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59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26EC2-64E9-692C-4E91-0D91D60A37CE}"/>
              </a:ext>
            </a:extLst>
          </p:cNvPr>
          <p:cNvSpPr txBox="1"/>
          <p:nvPr/>
        </p:nvSpPr>
        <p:spPr>
          <a:xfrm>
            <a:off x="2262433" y="4630681"/>
            <a:ext cx="65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93BE3D-D403-E897-14EE-BF378FD8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steps equally important? </a:t>
            </a:r>
          </a:p>
        </p:txBody>
      </p:sp>
    </p:spTree>
    <p:extLst>
      <p:ext uri="{BB962C8B-B14F-4D97-AF65-F5344CB8AC3E}">
        <p14:creationId xmlns:p14="http://schemas.microsoft.com/office/powerpoint/2010/main" val="87387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26EC2-64E9-692C-4E91-0D91D60A37CE}"/>
              </a:ext>
            </a:extLst>
          </p:cNvPr>
          <p:cNvSpPr txBox="1"/>
          <p:nvPr/>
        </p:nvSpPr>
        <p:spPr>
          <a:xfrm>
            <a:off x="2262433" y="4630681"/>
            <a:ext cx="65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93BE3D-D403-E897-14EE-BF378FD8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steps equally important? </a:t>
            </a:r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3FBE951F-0D17-9C0E-B81C-1CE011FE4C21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2A3B9-B6C7-7D53-9335-D56F666EDE98}"/>
              </a:ext>
            </a:extLst>
          </p:cNvPr>
          <p:cNvSpPr txBox="1"/>
          <p:nvPr/>
        </p:nvSpPr>
        <p:spPr>
          <a:xfrm>
            <a:off x="855406" y="4049491"/>
            <a:ext cx="108006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should care?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Product designers:</a:t>
            </a:r>
            <a:r>
              <a:rPr lang="en-US" sz="2800" dirty="0"/>
              <a:t> If you have $X million to build your best chatbot, how would you allocate it?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Scientists: </a:t>
            </a:r>
            <a:r>
              <a:rPr lang="en-US" sz="2800" dirty="0"/>
              <a:t>Fundamentally, is this the ultimate pipeline? </a:t>
            </a:r>
          </a:p>
        </p:txBody>
      </p:sp>
    </p:spTree>
    <p:extLst>
      <p:ext uri="{BB962C8B-B14F-4D97-AF65-F5344CB8AC3E}">
        <p14:creationId xmlns:p14="http://schemas.microsoft.com/office/powerpoint/2010/main" val="331201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E170-8655-484C-B1AF-17AF024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Industrialization of AI </a:t>
            </a:r>
          </a:p>
        </p:txBody>
      </p:sp>
      <p:pic>
        <p:nvPicPr>
          <p:cNvPr id="6" name="Content Placeholder 5" descr="A graph of growth in the year&#10;&#10;Description automatically generated with medium confidence">
            <a:extLst>
              <a:ext uri="{FF2B5EF4-FFF2-40B4-BE49-F238E27FC236}">
                <a16:creationId xmlns:a16="http://schemas.microsoft.com/office/drawing/2014/main" id="{EA0171B7-89DF-59E0-E526-A7042D05D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7535" y="1570022"/>
            <a:ext cx="6669516" cy="44778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BCD02-F8AB-6264-DE95-58E49853B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5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26EC2-64E9-692C-4E91-0D91D60A37CE}"/>
              </a:ext>
            </a:extLst>
          </p:cNvPr>
          <p:cNvSpPr txBox="1"/>
          <p:nvPr/>
        </p:nvSpPr>
        <p:spPr>
          <a:xfrm>
            <a:off x="2262433" y="4630681"/>
            <a:ext cx="65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93BE3D-D403-E897-14EE-BF378FD8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steps equally important? </a:t>
            </a:r>
          </a:p>
        </p:txBody>
      </p:sp>
      <p:sp>
        <p:nvSpPr>
          <p:cNvPr id="2" name="Google Shape;152;p27">
            <a:extLst>
              <a:ext uri="{FF2B5EF4-FFF2-40B4-BE49-F238E27FC236}">
                <a16:creationId xmlns:a16="http://schemas.microsoft.com/office/drawing/2014/main" id="{47C80F6A-AF6F-7212-BDFA-31E4083BEA20}"/>
              </a:ext>
            </a:extLst>
          </p:cNvPr>
          <p:cNvSpPr/>
          <p:nvPr/>
        </p:nvSpPr>
        <p:spPr>
          <a:xfrm>
            <a:off x="1899667" y="3479680"/>
            <a:ext cx="3367425" cy="32365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3" name="Google Shape;153;p27">
            <a:extLst>
              <a:ext uri="{FF2B5EF4-FFF2-40B4-BE49-F238E27FC236}">
                <a16:creationId xmlns:a16="http://schemas.microsoft.com/office/drawing/2014/main" id="{30C0FAC8-D721-7530-4C0B-BA03809A42D6}"/>
              </a:ext>
            </a:extLst>
          </p:cNvPr>
          <p:cNvGrpSpPr/>
          <p:nvPr/>
        </p:nvGrpSpPr>
        <p:grpSpPr>
          <a:xfrm>
            <a:off x="6120299" y="4448663"/>
            <a:ext cx="4884400" cy="1355279"/>
            <a:chOff x="4942850" y="2271450"/>
            <a:chExt cx="3663300" cy="1016459"/>
          </a:xfrm>
        </p:grpSpPr>
        <p:sp>
          <p:nvSpPr>
            <p:cNvPr id="6" name="Google Shape;154;p27">
              <a:extLst>
                <a:ext uri="{FF2B5EF4-FFF2-40B4-BE49-F238E27FC236}">
                  <a16:creationId xmlns:a16="http://schemas.microsoft.com/office/drawing/2014/main" id="{EEF87096-2BFA-81FF-EDCD-F23425C08B07}"/>
                </a:ext>
              </a:extLst>
            </p:cNvPr>
            <p:cNvSpPr/>
            <p:nvPr/>
          </p:nvSpPr>
          <p:spPr>
            <a:xfrm>
              <a:off x="6668050" y="2271450"/>
              <a:ext cx="138600" cy="147900"/>
            </a:xfrm>
            <a:prstGeom prst="ellipse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  <p:sp>
          <p:nvSpPr>
            <p:cNvPr id="7" name="Google Shape;155;p27">
              <a:extLst>
                <a:ext uri="{FF2B5EF4-FFF2-40B4-BE49-F238E27FC236}">
                  <a16:creationId xmlns:a16="http://schemas.microsoft.com/office/drawing/2014/main" id="{9D92DECB-8CB1-FFC9-F96F-09A5A48FB3F7}"/>
                </a:ext>
              </a:extLst>
            </p:cNvPr>
            <p:cNvSpPr txBox="1"/>
            <p:nvPr/>
          </p:nvSpPr>
          <p:spPr>
            <a:xfrm>
              <a:off x="4942850" y="2480025"/>
              <a:ext cx="3663300" cy="807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Fine-tuning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(InstructGPT-001: 44K examples</a:t>
              </a:r>
              <a:r>
                <a:rPr lang="en" sz="1733" dirty="0">
                  <a:solidFill>
                    <a:srgbClr val="150727"/>
                  </a:solidFill>
                  <a:latin typeface="Avenir Book" panose="02000503020000020003" pitchFamily="2" charset="0"/>
                </a:rPr>
                <a:t>)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</p:grpSp>
      <p:sp>
        <p:nvSpPr>
          <p:cNvPr id="8" name="Google Shape;156;p27">
            <a:extLst>
              <a:ext uri="{FF2B5EF4-FFF2-40B4-BE49-F238E27FC236}">
                <a16:creationId xmlns:a16="http://schemas.microsoft.com/office/drawing/2014/main" id="{975C9C83-9151-3ECC-9A52-23A91E375FC6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87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26EC2-64E9-692C-4E91-0D91D60A37CE}"/>
              </a:ext>
            </a:extLst>
          </p:cNvPr>
          <p:cNvSpPr txBox="1"/>
          <p:nvPr/>
        </p:nvSpPr>
        <p:spPr>
          <a:xfrm>
            <a:off x="2262433" y="4630681"/>
            <a:ext cx="65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93BE3D-D403-E897-14EE-BF378FD8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steps equally important? </a:t>
            </a:r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BF57B1D4-36F9-BBF5-7510-7258A760697B}"/>
              </a:ext>
            </a:extLst>
          </p:cNvPr>
          <p:cNvSpPr/>
          <p:nvPr/>
        </p:nvSpPr>
        <p:spPr>
          <a:xfrm>
            <a:off x="1657352" y="3852770"/>
            <a:ext cx="2565947" cy="25382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$1.8M </a:t>
            </a:r>
            <a:endParaRPr sz="3600" dirty="0">
              <a:latin typeface="Avenir Book" panose="02000503020000020003" pitchFamily="2" charset="0"/>
            </a:endParaRPr>
          </a:p>
        </p:txBody>
      </p:sp>
      <p:sp>
        <p:nvSpPr>
          <p:cNvPr id="7" name="Google Shape;152;p27">
            <a:extLst>
              <a:ext uri="{FF2B5EF4-FFF2-40B4-BE49-F238E27FC236}">
                <a16:creationId xmlns:a16="http://schemas.microsoft.com/office/drawing/2014/main" id="{35D68932-A541-62BC-8FCC-EC8208EEC917}"/>
              </a:ext>
            </a:extLst>
          </p:cNvPr>
          <p:cNvSpPr/>
          <p:nvPr/>
        </p:nvSpPr>
        <p:spPr>
          <a:xfrm>
            <a:off x="7367589" y="3828590"/>
            <a:ext cx="2565947" cy="2538206"/>
          </a:xfrm>
          <a:prstGeom prst="ellipse">
            <a:avLst/>
          </a:prstGeom>
          <a:solidFill>
            <a:srgbClr val="FFD9D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~$1M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6800BFE-CC83-54CB-EA00-F7844C1D5FE3}"/>
              </a:ext>
            </a:extLst>
          </p:cNvPr>
          <p:cNvSpPr/>
          <p:nvPr/>
        </p:nvSpPr>
        <p:spPr>
          <a:xfrm>
            <a:off x="10192142" y="4078766"/>
            <a:ext cx="1748115" cy="989317"/>
          </a:xfrm>
          <a:prstGeom prst="wedgeRoundRectCallout">
            <a:avLst>
              <a:gd name="adj1" fmla="val -42313"/>
              <a:gd name="adj2" fmla="val 76692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🗣</a:t>
            </a:r>
            <a:r>
              <a:rPr lang="en-US" sz="3600" b="1" dirty="0">
                <a:solidFill>
                  <a:schemeClr val="tx1"/>
                </a:solidFill>
                <a:latin typeface="Avenir Book" panose="02000503020000020003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70k x $15 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85AD8455-0B43-1813-3B44-4AAC9A8FF712}"/>
              </a:ext>
            </a:extLst>
          </p:cNvPr>
          <p:cNvSpPr/>
          <p:nvPr/>
        </p:nvSpPr>
        <p:spPr>
          <a:xfrm>
            <a:off x="4295466" y="4125109"/>
            <a:ext cx="1748115" cy="502139"/>
          </a:xfrm>
          <a:prstGeom prst="wedgeRoundRectCallout">
            <a:avLst>
              <a:gd name="adj1" fmla="val -37139"/>
              <a:gd name="adj2" fmla="val 87095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AI Index 2023</a:t>
            </a:r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3FBE951F-0D17-9C0E-B81C-1CE011FE4C21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4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EB0A480-AE85-F27D-571E-80451D0DE147}"/>
              </a:ext>
            </a:extLst>
          </p:cNvPr>
          <p:cNvSpPr/>
          <p:nvPr/>
        </p:nvSpPr>
        <p:spPr>
          <a:xfrm>
            <a:off x="3235824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01B8A6-C75E-A2CD-394F-15064622108A}"/>
              </a:ext>
            </a:extLst>
          </p:cNvPr>
          <p:cNvSpPr/>
          <p:nvPr/>
        </p:nvSpPr>
        <p:spPr>
          <a:xfrm>
            <a:off x="8188093" y="2141036"/>
            <a:ext cx="748813" cy="875970"/>
          </a:xfrm>
          <a:custGeom>
            <a:avLst/>
            <a:gdLst>
              <a:gd name="connsiteX0" fmla="*/ 0 w 748813"/>
              <a:gd name="connsiteY0" fmla="*/ 175194 h 875970"/>
              <a:gd name="connsiteX1" fmla="*/ 374407 w 748813"/>
              <a:gd name="connsiteY1" fmla="*/ 175194 h 875970"/>
              <a:gd name="connsiteX2" fmla="*/ 374407 w 748813"/>
              <a:gd name="connsiteY2" fmla="*/ 0 h 875970"/>
              <a:gd name="connsiteX3" fmla="*/ 748813 w 748813"/>
              <a:gd name="connsiteY3" fmla="*/ 437985 h 875970"/>
              <a:gd name="connsiteX4" fmla="*/ 374407 w 748813"/>
              <a:gd name="connsiteY4" fmla="*/ 875970 h 875970"/>
              <a:gd name="connsiteX5" fmla="*/ 374407 w 748813"/>
              <a:gd name="connsiteY5" fmla="*/ 700776 h 875970"/>
              <a:gd name="connsiteX6" fmla="*/ 0 w 748813"/>
              <a:gd name="connsiteY6" fmla="*/ 700776 h 875970"/>
              <a:gd name="connsiteX7" fmla="*/ 0 w 748813"/>
              <a:gd name="connsiteY7" fmla="*/ 175194 h 87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813" h="875970">
                <a:moveTo>
                  <a:pt x="0" y="175194"/>
                </a:moveTo>
                <a:lnTo>
                  <a:pt x="374407" y="175194"/>
                </a:lnTo>
                <a:lnTo>
                  <a:pt x="374407" y="0"/>
                </a:lnTo>
                <a:lnTo>
                  <a:pt x="748813" y="437985"/>
                </a:lnTo>
                <a:lnTo>
                  <a:pt x="374407" y="875970"/>
                </a:lnTo>
                <a:lnTo>
                  <a:pt x="374407" y="700776"/>
                </a:lnTo>
                <a:lnTo>
                  <a:pt x="0" y="700776"/>
                </a:lnTo>
                <a:lnTo>
                  <a:pt x="0" y="17519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75194" rIns="224644" bIns="175194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100" kern="1200">
              <a:latin typeface="Avenir Book" panose="02000503020000020003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BC0B5B2-48EA-F8CF-F18E-08D52231F6EF}"/>
              </a:ext>
            </a:extLst>
          </p:cNvPr>
          <p:cNvSpPr/>
          <p:nvPr/>
        </p:nvSpPr>
        <p:spPr>
          <a:xfrm>
            <a:off x="444658" y="1519380"/>
            <a:ext cx="2437952" cy="2119282"/>
          </a:xfrm>
          <a:custGeom>
            <a:avLst/>
            <a:gdLst>
              <a:gd name="connsiteX0" fmla="*/ 0 w 2437952"/>
              <a:gd name="connsiteY0" fmla="*/ 211928 h 2119282"/>
              <a:gd name="connsiteX1" fmla="*/ 211928 w 2437952"/>
              <a:gd name="connsiteY1" fmla="*/ 0 h 2119282"/>
              <a:gd name="connsiteX2" fmla="*/ 2226024 w 2437952"/>
              <a:gd name="connsiteY2" fmla="*/ 0 h 2119282"/>
              <a:gd name="connsiteX3" fmla="*/ 2437952 w 2437952"/>
              <a:gd name="connsiteY3" fmla="*/ 211928 h 2119282"/>
              <a:gd name="connsiteX4" fmla="*/ 2437952 w 2437952"/>
              <a:gd name="connsiteY4" fmla="*/ 1907354 h 2119282"/>
              <a:gd name="connsiteX5" fmla="*/ 2226024 w 2437952"/>
              <a:gd name="connsiteY5" fmla="*/ 2119282 h 2119282"/>
              <a:gd name="connsiteX6" fmla="*/ 211928 w 2437952"/>
              <a:gd name="connsiteY6" fmla="*/ 2119282 h 2119282"/>
              <a:gd name="connsiteX7" fmla="*/ 0 w 2437952"/>
              <a:gd name="connsiteY7" fmla="*/ 1907354 h 2119282"/>
              <a:gd name="connsiteX8" fmla="*/ 0 w 2437952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952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26024" y="0"/>
                </a:lnTo>
                <a:cubicBezTo>
                  <a:pt x="2343069" y="0"/>
                  <a:pt x="2437952" y="94883"/>
                  <a:pt x="2437952" y="211928"/>
                </a:cubicBezTo>
                <a:lnTo>
                  <a:pt x="2437952" y="1907354"/>
                </a:lnTo>
                <a:cubicBezTo>
                  <a:pt x="2437952" y="2024399"/>
                  <a:pt x="2343069" y="2119282"/>
                  <a:pt x="2226024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Pre-train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58EDD18-2B49-675B-5A9C-BF526632C7B2}"/>
              </a:ext>
            </a:extLst>
          </p:cNvPr>
          <p:cNvSpPr/>
          <p:nvPr/>
        </p:nvSpPr>
        <p:spPr>
          <a:xfrm>
            <a:off x="4295466" y="1519380"/>
            <a:ext cx="3539413" cy="2119282"/>
          </a:xfrm>
          <a:custGeom>
            <a:avLst/>
            <a:gdLst>
              <a:gd name="connsiteX0" fmla="*/ 0 w 3539413"/>
              <a:gd name="connsiteY0" fmla="*/ 211928 h 2119282"/>
              <a:gd name="connsiteX1" fmla="*/ 211928 w 3539413"/>
              <a:gd name="connsiteY1" fmla="*/ 0 h 2119282"/>
              <a:gd name="connsiteX2" fmla="*/ 3327485 w 3539413"/>
              <a:gd name="connsiteY2" fmla="*/ 0 h 2119282"/>
              <a:gd name="connsiteX3" fmla="*/ 3539413 w 3539413"/>
              <a:gd name="connsiteY3" fmla="*/ 211928 h 2119282"/>
              <a:gd name="connsiteX4" fmla="*/ 3539413 w 3539413"/>
              <a:gd name="connsiteY4" fmla="*/ 1907354 h 2119282"/>
              <a:gd name="connsiteX5" fmla="*/ 3327485 w 3539413"/>
              <a:gd name="connsiteY5" fmla="*/ 2119282 h 2119282"/>
              <a:gd name="connsiteX6" fmla="*/ 211928 w 3539413"/>
              <a:gd name="connsiteY6" fmla="*/ 2119282 h 2119282"/>
              <a:gd name="connsiteX7" fmla="*/ 0 w 3539413"/>
              <a:gd name="connsiteY7" fmla="*/ 1907354 h 2119282"/>
              <a:gd name="connsiteX8" fmla="*/ 0 w 3539413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9413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3327485" y="0"/>
                </a:lnTo>
                <a:cubicBezTo>
                  <a:pt x="3444530" y="0"/>
                  <a:pt x="3539413" y="94883"/>
                  <a:pt x="3539413" y="211928"/>
                </a:cubicBezTo>
                <a:lnTo>
                  <a:pt x="3539413" y="1907354"/>
                </a:lnTo>
                <a:cubicBezTo>
                  <a:pt x="3539413" y="2024399"/>
                  <a:pt x="3444530" y="2119282"/>
                  <a:pt x="3327485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(instruct-tune)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9A819A8-7B55-212B-BDDB-92CB10C5F180}"/>
              </a:ext>
            </a:extLst>
          </p:cNvPr>
          <p:cNvSpPr/>
          <p:nvPr/>
        </p:nvSpPr>
        <p:spPr>
          <a:xfrm>
            <a:off x="9247735" y="1519380"/>
            <a:ext cx="2503897" cy="2119282"/>
          </a:xfrm>
          <a:custGeom>
            <a:avLst/>
            <a:gdLst>
              <a:gd name="connsiteX0" fmla="*/ 0 w 2503897"/>
              <a:gd name="connsiteY0" fmla="*/ 211928 h 2119282"/>
              <a:gd name="connsiteX1" fmla="*/ 211928 w 2503897"/>
              <a:gd name="connsiteY1" fmla="*/ 0 h 2119282"/>
              <a:gd name="connsiteX2" fmla="*/ 2291969 w 2503897"/>
              <a:gd name="connsiteY2" fmla="*/ 0 h 2119282"/>
              <a:gd name="connsiteX3" fmla="*/ 2503897 w 2503897"/>
              <a:gd name="connsiteY3" fmla="*/ 211928 h 2119282"/>
              <a:gd name="connsiteX4" fmla="*/ 2503897 w 2503897"/>
              <a:gd name="connsiteY4" fmla="*/ 1907354 h 2119282"/>
              <a:gd name="connsiteX5" fmla="*/ 2291969 w 2503897"/>
              <a:gd name="connsiteY5" fmla="*/ 2119282 h 2119282"/>
              <a:gd name="connsiteX6" fmla="*/ 211928 w 2503897"/>
              <a:gd name="connsiteY6" fmla="*/ 2119282 h 2119282"/>
              <a:gd name="connsiteX7" fmla="*/ 0 w 2503897"/>
              <a:gd name="connsiteY7" fmla="*/ 1907354 h 2119282"/>
              <a:gd name="connsiteX8" fmla="*/ 0 w 2503897"/>
              <a:gd name="connsiteY8" fmla="*/ 211928 h 211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3897" h="2119282">
                <a:moveTo>
                  <a:pt x="0" y="211928"/>
                </a:moveTo>
                <a:cubicBezTo>
                  <a:pt x="0" y="94883"/>
                  <a:pt x="94883" y="0"/>
                  <a:pt x="211928" y="0"/>
                </a:cubicBezTo>
                <a:lnTo>
                  <a:pt x="2291969" y="0"/>
                </a:lnTo>
                <a:cubicBezTo>
                  <a:pt x="2409014" y="0"/>
                  <a:pt x="2503897" y="94883"/>
                  <a:pt x="2503897" y="211928"/>
                </a:cubicBezTo>
                <a:lnTo>
                  <a:pt x="2503897" y="1907354"/>
                </a:lnTo>
                <a:cubicBezTo>
                  <a:pt x="2503897" y="2024399"/>
                  <a:pt x="2409014" y="2119282"/>
                  <a:pt x="2291969" y="2119282"/>
                </a:cubicBezTo>
                <a:lnTo>
                  <a:pt x="211928" y="2119282"/>
                </a:lnTo>
                <a:cubicBezTo>
                  <a:pt x="94883" y="2119282"/>
                  <a:pt x="0" y="2024399"/>
                  <a:pt x="0" y="1907354"/>
                </a:cubicBezTo>
                <a:lnTo>
                  <a:pt x="0" y="21192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662" tIns="210662" rIns="210662" bIns="210662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 dirty="0">
                <a:latin typeface="Avenir Book" panose="02000503020000020003" pitchFamily="2" charset="0"/>
              </a:rPr>
              <a:t>Align </a:t>
            </a:r>
            <a:br>
              <a:rPr lang="en-US" sz="3900" kern="1200" dirty="0">
                <a:latin typeface="Avenir Book" panose="02000503020000020003" pitchFamily="2" charset="0"/>
              </a:rPr>
            </a:br>
            <a:r>
              <a:rPr lang="en-US" sz="3900" kern="1200" dirty="0">
                <a:latin typeface="Avenir Book" panose="02000503020000020003" pitchFamily="2" charset="0"/>
              </a:rPr>
              <a:t>(RLHF)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93BE3D-D403-E897-14EE-BF378FD8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steps equally important? </a:t>
            </a:r>
          </a:p>
        </p:txBody>
      </p:sp>
      <p:sp>
        <p:nvSpPr>
          <p:cNvPr id="2" name="Google Shape;308;p47">
            <a:extLst>
              <a:ext uri="{FF2B5EF4-FFF2-40B4-BE49-F238E27FC236}">
                <a16:creationId xmlns:a16="http://schemas.microsoft.com/office/drawing/2014/main" id="{AC129967-A77E-3208-BFFF-612686162113}"/>
              </a:ext>
            </a:extLst>
          </p:cNvPr>
          <p:cNvSpPr txBox="1">
            <a:spLocks/>
          </p:cNvSpPr>
          <p:nvPr/>
        </p:nvSpPr>
        <p:spPr bwMode="auto">
          <a:xfrm>
            <a:off x="605496" y="4675838"/>
            <a:ext cx="11830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4000" dirty="0"/>
              <a:t>How far can we </a:t>
            </a:r>
            <a:r>
              <a:rPr lang="en-US" sz="4000" dirty="0">
                <a:solidFill>
                  <a:srgbClr val="C00000"/>
                </a:solidFill>
              </a:rPr>
              <a:t>reduce</a:t>
            </a:r>
            <a:r>
              <a:rPr lang="en-US" sz="4000" dirty="0"/>
              <a:t> the human annotations?</a:t>
            </a:r>
          </a:p>
        </p:txBody>
      </p:sp>
    </p:spTree>
    <p:extLst>
      <p:ext uri="{BB962C8B-B14F-4D97-AF65-F5344CB8AC3E}">
        <p14:creationId xmlns:p14="http://schemas.microsoft.com/office/powerpoint/2010/main" val="393009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far can we </a:t>
            </a:r>
            <a:r>
              <a:rPr lang="en-US" dirty="0">
                <a:solidFill>
                  <a:srgbClr val="C00000"/>
                </a:solidFill>
              </a:rPr>
              <a:t>reduce</a:t>
            </a:r>
            <a:r>
              <a:rPr lang="en-US" dirty="0"/>
              <a:t> the human annotations?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bootstrap “instruction”</a:t>
            </a:r>
            <a:r>
              <a:rPr lang="en-US" dirty="0"/>
              <a:t> from off-the-shelf LMs. </a:t>
            </a:r>
          </a:p>
          <a:p>
            <a:pPr lvl="1"/>
            <a:r>
              <a:rPr lang="en-US" dirty="0"/>
              <a:t>LMs have seen humans talk about their needs and goals.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53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2163415" y="2823647"/>
            <a:ext cx="3633365" cy="3520717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(GPT3*: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563148" y="4162726"/>
            <a:ext cx="22796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LLMs should know a lot of tasks!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312" name="Google Shape;312;p47"/>
          <p:cNvCxnSpPr>
            <a:cxnSpLocks/>
            <a:stCxn id="310" idx="6"/>
            <a:endCxn id="311" idx="1"/>
          </p:cNvCxnSpPr>
          <p:nvPr/>
        </p:nvCxnSpPr>
        <p:spPr>
          <a:xfrm flipV="1">
            <a:off x="5796780" y="4562816"/>
            <a:ext cx="1766368" cy="21190"/>
          </a:xfrm>
          <a:prstGeom prst="straightConnector1">
            <a:avLst/>
          </a:prstGeom>
          <a:noFill/>
          <a:ln w="41275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264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3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2000" dirty="0">
                <a:solidFill>
                  <a:schemeClr val="tx2"/>
                </a:solidFill>
              </a:rPr>
              <a:t>Self-Instruct: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Aligning Language Models w/ </a:t>
            </a:r>
            <a:br>
              <a:rPr lang="en" sz="48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Self-Generated Instructions</a:t>
            </a:r>
            <a:endParaRPr sz="4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 err="1"/>
              <a:t>Yizhong</a:t>
            </a:r>
            <a:r>
              <a:rPr lang="en" b="1" dirty="0"/>
              <a:t> Wang, Yeganeh </a:t>
            </a:r>
            <a:r>
              <a:rPr lang="en" b="1" dirty="0" err="1"/>
              <a:t>Kordi</a:t>
            </a:r>
            <a:r>
              <a:rPr lang="en" b="1" dirty="0"/>
              <a:t>, Swaroop Mishra, Alisa Liu,</a:t>
            </a:r>
            <a:endParaRPr b="1" dirty="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/>
              <a:t>Noah A. Smith, Daniel Khashabi, </a:t>
            </a:r>
            <a:r>
              <a:rPr lang="en" b="1" dirty="0" err="1"/>
              <a:t>Hannaneh</a:t>
            </a:r>
            <a:r>
              <a:rPr lang="en" b="1" dirty="0"/>
              <a:t> Hajishirzi</a:t>
            </a:r>
            <a:endParaRPr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https://arxiv.org/abs/2212.10560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578152" y="5018649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6;p37">
            <a:extLst>
              <a:ext uri="{FF2B5EF4-FFF2-40B4-BE49-F238E27FC236}">
                <a16:creationId xmlns:a16="http://schemas.microsoft.com/office/drawing/2014/main" id="{7C4629B8-637F-50A8-CF06-DA1827CBA5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943" t="17509" r="2449" b="21026"/>
          <a:stretch/>
        </p:blipFill>
        <p:spPr>
          <a:xfrm>
            <a:off x="10652991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8C97A403-73A9-282F-4939-87A90F875D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60677" t="10319" r="30079" b="23670"/>
          <a:stretch/>
        </p:blipFill>
        <p:spPr>
          <a:xfrm>
            <a:off x="8425823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llen School's Alisa Liu pushes the boundaries of natural language  processing with human and machine collaboration | Allen School News">
            <a:extLst>
              <a:ext uri="{FF2B5EF4-FFF2-40B4-BE49-F238E27FC236}">
                <a16:creationId xmlns:a16="http://schemas.microsoft.com/office/drawing/2014/main" id="{5001A899-CCF5-4074-AA4E-9CD025BC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t="25916" r="28989" b="32774"/>
          <a:stretch/>
        </p:blipFill>
        <p:spPr bwMode="auto">
          <a:xfrm>
            <a:off x="6610792" y="4601355"/>
            <a:ext cx="1346980" cy="13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aroop Mishra | LinkedIn">
            <a:extLst>
              <a:ext uri="{FF2B5EF4-FFF2-40B4-BE49-F238E27FC236}">
                <a16:creationId xmlns:a16="http://schemas.microsoft.com/office/drawing/2014/main" id="{DB318879-2AD4-725B-6D35-EF9D0077D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1992" r="19808" b="30679"/>
          <a:stretch/>
        </p:blipFill>
        <p:spPr bwMode="auto">
          <a:xfrm>
            <a:off x="5055463" y="4601355"/>
            <a:ext cx="1346980" cy="13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06;p37">
            <a:extLst>
              <a:ext uri="{FF2B5EF4-FFF2-40B4-BE49-F238E27FC236}">
                <a16:creationId xmlns:a16="http://schemas.microsoft.com/office/drawing/2014/main" id="{F7B9F0BE-9950-0F5E-EC9D-CCE0923157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7319" t="16182" r="74531" b="25629"/>
          <a:stretch/>
        </p:blipFill>
        <p:spPr>
          <a:xfrm>
            <a:off x="2907015" y="4265320"/>
            <a:ext cx="1671510" cy="173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Yizhong Wang - University of Washington">
            <a:extLst>
              <a:ext uri="{FF2B5EF4-FFF2-40B4-BE49-F238E27FC236}">
                <a16:creationId xmlns:a16="http://schemas.microsoft.com/office/drawing/2014/main" id="{89737854-BE4F-13E1-2158-47269A983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6528" r="8239" b="29018"/>
          <a:stretch/>
        </p:blipFill>
        <p:spPr bwMode="auto">
          <a:xfrm>
            <a:off x="354833" y="3837850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E36DB1E-7B1F-8828-EE40-45DD88EB2E6C}"/>
              </a:ext>
            </a:extLst>
          </p:cNvPr>
          <p:cNvSpPr/>
          <p:nvPr/>
        </p:nvSpPr>
        <p:spPr>
          <a:xfrm>
            <a:off x="8889555" y="93012"/>
            <a:ext cx="3181233" cy="103207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Warning: the paper is a year old!! 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humans to write ”seed” tasks ✍️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88780" y="50876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 </a:t>
            </a:r>
          </a:p>
        </p:txBody>
      </p:sp>
    </p:spTree>
    <p:extLst>
      <p:ext uri="{BB962C8B-B14F-4D97-AF65-F5344CB8AC3E}">
        <p14:creationId xmlns:p14="http://schemas.microsoft.com/office/powerpoint/2010/main" val="4216514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your task bank 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88780" y="50876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016741"/>
            <a:ext cx="1767807" cy="1638793"/>
            <a:chOff x="-415195" y="2789472"/>
            <a:chExt cx="1767807" cy="1638793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324145" y="2789472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5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 get LLM to expand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EFAE8E-E00F-AA21-95DC-C386ABB8C748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6A61A-6150-AB6B-6254-AA66CE0A768D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6D8856-6857-092C-173C-DED637C62E61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4D5FAA-BA3A-6E5A-6472-E91862880BB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460DD1-ED22-7833-AAAA-17A32725BA92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30F9EA-37CD-C297-B231-66B1AD995E49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6B55D-F0C7-6E88-6A58-1459297B142D}"/>
              </a:ext>
            </a:extLst>
          </p:cNvPr>
          <p:cNvSpPr txBox="1"/>
          <p:nvPr/>
        </p:nvSpPr>
        <p:spPr>
          <a:xfrm>
            <a:off x="488779" y="3913581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a list of 10 African countries and their capital city?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Looking for a job, but it’s difficult for me to find one. Can you help 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a Python program that tells if a given string contains anagrams. 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A40D431-C726-1EDE-E8ED-72F2F86E5C29}"/>
              </a:ext>
            </a:extLst>
          </p:cNvPr>
          <p:cNvCxnSpPr>
            <a:stCxn id="21" idx="1"/>
            <a:endCxn id="25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7947FF2-E092-AD11-A529-F32610C0636F}"/>
              </a:ext>
            </a:extLst>
          </p:cNvPr>
          <p:cNvCxnSpPr>
            <a:cxnSpLocks/>
            <a:stCxn id="8" idx="1"/>
            <a:endCxn id="21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CC403F-6039-BBD0-AC27-C768FD8BFABE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5093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LLM to answers the new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Convert the following temperature from Celsius to Fahrenheit.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4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39.2 °F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Write a Python program that tells if a given string contains anagrams.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E621A-6EF7-9071-4D7E-54F030345A8C}"/>
              </a:ext>
            </a:extLst>
          </p:cNvPr>
          <p:cNvSpPr txBox="1"/>
          <p:nvPr/>
        </p:nvSpPr>
        <p:spPr>
          <a:xfrm>
            <a:off x="488779" y="3895320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isAnagram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str1, str2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 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3E6FA-7C83-82C0-637F-DD65EB0CFDDF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9D85F7-ABAB-F8C9-BD08-4C9B8146FFA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725F2-A390-A913-8DF5-4DF705906929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E3E0B6-A2AD-2AB5-A86D-FD3022BFB0CA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E23F078-4769-930D-91F2-538A57F00CE7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699E30E-A502-E217-EE51-253566EC699C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346;p52">
            <a:extLst>
              <a:ext uri="{FF2B5EF4-FFF2-40B4-BE49-F238E27FC236}">
                <a16:creationId xmlns:a16="http://schemas.microsoft.com/office/drawing/2014/main" id="{FE3278B3-77EF-9E70-8818-4CB06D1E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E0788-16F7-4CBB-8C0D-8B3CB7076E60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00310-EB2E-239D-714F-75FDE06D3C47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1" name="Google Shape;346;p52">
              <a:extLst>
                <a:ext uri="{FF2B5EF4-FFF2-40B4-BE49-F238E27FC236}">
                  <a16:creationId xmlns:a16="http://schemas.microsoft.com/office/drawing/2014/main" id="{96E4DB37-F67C-8304-2B57-8D8ACDD40EB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1A379-84E1-A0A1-9D2C-0CF730374620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DB96ABF-507B-67B4-CA0A-5117B6063D6A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306DC6-AD34-3CA4-E100-19356E462A8F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53B1D1-C24D-60B2-BC29-C675D8DCE40A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1C6525-DF17-B949-7049-A7D259C63692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F792C-5837-8340-4C6A-27E8419310B9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C8A4E5-EE97-8809-45D4-6A1BFCE0A2D7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9D6F9-107B-5325-4FB0-4B8B979B2C2F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28448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tasks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Drop tasks if LM assigns </a:t>
            </a:r>
            <a:r>
              <a:rPr lang="en-US" dirty="0">
                <a:solidFill>
                  <a:srgbClr val="C00000"/>
                </a:solidFill>
              </a:rPr>
              <a:t>low probability</a:t>
            </a:r>
            <a:r>
              <a:rPr lang="en-US" dirty="0"/>
              <a:t> to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Drop tasks if they have a </a:t>
            </a:r>
            <a:r>
              <a:rPr lang="en-US" dirty="0">
                <a:solidFill>
                  <a:srgbClr val="C00000"/>
                </a:solidFill>
              </a:rPr>
              <a:t>high overlap</a:t>
            </a:r>
            <a:r>
              <a:rPr lang="en-US" dirty="0"/>
              <a:t> with one of the existing tasks in the task pool.</a:t>
            </a:r>
          </a:p>
          <a:p>
            <a:pPr lvl="1"/>
            <a:r>
              <a:rPr lang="en-US" dirty="0"/>
              <a:t>Otherwise, common tasks become more common — </a:t>
            </a:r>
            <a:r>
              <a:rPr lang="en-US" dirty="0">
                <a:solidFill>
                  <a:srgbClr val="C00000"/>
                </a:solidFill>
              </a:rPr>
              <a:t>tyranny of majority</a:t>
            </a:r>
            <a:r>
              <a:rPr lang="en-US" dirty="0"/>
              <a:t>. 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E170-8655-484C-B1AF-17AF024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Industrialization of AI </a:t>
            </a:r>
          </a:p>
        </p:txBody>
      </p:sp>
      <p:pic>
        <p:nvPicPr>
          <p:cNvPr id="6" name="Content Placeholder 5" descr="A graph of growth in the year&#10;&#10;Description automatically generated with medium confidence">
            <a:extLst>
              <a:ext uri="{FF2B5EF4-FFF2-40B4-BE49-F238E27FC236}">
                <a16:creationId xmlns:a16="http://schemas.microsoft.com/office/drawing/2014/main" id="{EA0171B7-89DF-59E0-E526-A7042D05D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7712" y="1364000"/>
            <a:ext cx="3075687" cy="2065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BCD02-F8AB-6264-DE95-58E49853B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" name="Picture 2" descr="Amazon.com: SMRTHMRT 10.2&quot; Tall Creative Sandstone The Thinker Statue,Nude  Man Statues and Sculptures for Home Decor &amp; Office Desk Decor,Thinking Man  Figures/Silencer Sculptures Desktop Decorations : Home &amp; Kitchen">
            <a:extLst>
              <a:ext uri="{FF2B5EF4-FFF2-40B4-BE49-F238E27FC236}">
                <a16:creationId xmlns:a16="http://schemas.microsoft.com/office/drawing/2014/main" id="{024E3A8B-BC81-C71F-2937-1C47F53B1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9" t="8667" r="25365" b="8076"/>
          <a:stretch/>
        </p:blipFill>
        <p:spPr bwMode="auto">
          <a:xfrm>
            <a:off x="7426831" y="2298800"/>
            <a:ext cx="1905076" cy="308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m Altman, the ChatGPT King, Is Pretty Sure It's All Going to Be OK - The  New York Times">
            <a:extLst>
              <a:ext uri="{FF2B5EF4-FFF2-40B4-BE49-F238E27FC236}">
                <a16:creationId xmlns:a16="http://schemas.microsoft.com/office/drawing/2014/main" id="{0700EFA7-EE3B-B7C1-6106-97BE29B59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04" y="2358817"/>
            <a:ext cx="2303381" cy="28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8FB4FD-009E-52E1-999B-D0007FD56C35}"/>
              </a:ext>
            </a:extLst>
          </p:cNvPr>
          <p:cNvSpPr txBox="1"/>
          <p:nvPr/>
        </p:nvSpPr>
        <p:spPr>
          <a:xfrm>
            <a:off x="200025" y="5920689"/>
            <a:ext cx="119919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Accelerated industrialization of AI based on market competition 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2400" dirty="0">
                <a:latin typeface="Avenir Book" panose="02000503020000020003" pitchFamily="2" charset="0"/>
              </a:rPr>
              <a:t>entails diverging missions.</a:t>
            </a:r>
          </a:p>
        </p:txBody>
      </p:sp>
    </p:spTree>
    <p:extLst>
      <p:ext uri="{BB962C8B-B14F-4D97-AF65-F5344CB8AC3E}">
        <p14:creationId xmlns:p14="http://schemas.microsoft.com/office/powerpoint/2010/main" val="98346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the loop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Add the filtered tasks to the task pool. </a:t>
            </a:r>
          </a:p>
          <a:p>
            <a:r>
              <a:rPr lang="en-US" dirty="0"/>
              <a:t>Iterate this process (generate, filter, add) until yield is near zero.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  <a:endCxn id="23" idx="0"/>
          </p:cNvCxnSpPr>
          <p:nvPr/>
        </p:nvCxnSpPr>
        <p:spPr>
          <a:xfrm flipH="1" flipV="1">
            <a:off x="2857092" y="5595660"/>
            <a:ext cx="7817886" cy="468551"/>
          </a:xfrm>
          <a:prstGeom prst="bentConnector4">
            <a:avLst>
              <a:gd name="adj1" fmla="val -2924"/>
              <a:gd name="adj2" fmla="val 295789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4909868"/>
            <a:ext cx="1954757" cy="1745666"/>
            <a:chOff x="-415195" y="2682599"/>
            <a:chExt cx="1954757" cy="1745666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193517" y="2682599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Self-Instructing GPT3 (base version)</a:t>
            </a:r>
            <a:endParaRPr lang="en-US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" b="1" dirty="0"/>
              <a:t>Generate: </a:t>
            </a:r>
          </a:p>
          <a:p>
            <a:pPr lvl="1"/>
            <a:r>
              <a:rPr lang="en" dirty="0"/>
              <a:t>GPT3 (“</a:t>
            </a:r>
            <a:r>
              <a:rPr lang="en" dirty="0" err="1"/>
              <a:t>davinci</a:t>
            </a:r>
            <a:r>
              <a:rPr lang="en" dirty="0"/>
              <a:t>” engine).</a:t>
            </a:r>
          </a:p>
          <a:p>
            <a:pPr lvl="1"/>
            <a:r>
              <a:rPr lang="en" dirty="0"/>
              <a:t>We generated 52K 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r>
              <a:rPr lang="en-US" b="1" dirty="0"/>
              <a:t>Align: </a:t>
            </a:r>
          </a:p>
          <a:p>
            <a:pPr lvl="1"/>
            <a:r>
              <a:rPr lang="en-US" dirty="0"/>
              <a:t>We finetuned GPT3 with this data via OpenAI API (2 epochs). **</a:t>
            </a:r>
          </a:p>
          <a:p>
            <a:pPr lvl="1"/>
            <a:r>
              <a:rPr lang="en-US" dirty="0"/>
              <a:t>API cost: ~$338 for finetuning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3" name="Google Shape;346;p52">
            <a:extLst>
              <a:ext uri="{FF2B5EF4-FFF2-40B4-BE49-F238E27FC236}">
                <a16:creationId xmlns:a16="http://schemas.microsoft.com/office/drawing/2014/main" id="{46515EC1-F3C7-970E-D29E-063C16947A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BB80B-C62A-1D58-622D-AC3EB588B1E4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B2025C9-60DB-A4A8-A873-658FBB9EE80C}"/>
              </a:ext>
            </a:extLst>
          </p:cNvPr>
          <p:cNvCxnSpPr>
            <a:cxnSpLocks/>
            <a:stCxn id="37" idx="3"/>
            <a:endCxn id="9" idx="0"/>
          </p:cNvCxnSpPr>
          <p:nvPr/>
        </p:nvCxnSpPr>
        <p:spPr>
          <a:xfrm flipH="1" flipV="1">
            <a:off x="2857092" y="5595660"/>
            <a:ext cx="7817886" cy="468551"/>
          </a:xfrm>
          <a:prstGeom prst="bentConnector4">
            <a:avLst>
              <a:gd name="adj1" fmla="val -2924"/>
              <a:gd name="adj2" fmla="val 295789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8427A66-DD60-1C7B-30CC-BE0EAC1EC6CF}"/>
              </a:ext>
            </a:extLst>
          </p:cNvPr>
          <p:cNvGrpSpPr/>
          <p:nvPr/>
        </p:nvGrpSpPr>
        <p:grpSpPr>
          <a:xfrm>
            <a:off x="1599601" y="4909868"/>
            <a:ext cx="1954757" cy="1745666"/>
            <a:chOff x="-415195" y="2682599"/>
            <a:chExt cx="1954757" cy="1745666"/>
          </a:xfrm>
        </p:grpSpPr>
        <p:pic>
          <p:nvPicPr>
            <p:cNvPr id="9" name="Google Shape;346;p52">
              <a:extLst>
                <a:ext uri="{FF2B5EF4-FFF2-40B4-BE49-F238E27FC236}">
                  <a16:creationId xmlns:a16="http://schemas.microsoft.com/office/drawing/2014/main" id="{100145E7-C33D-FE2E-9560-583A3305E8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E8467-A0EC-ACFA-BF89-240902E7309A}"/>
                </a:ext>
              </a:extLst>
            </p:cNvPr>
            <p:cNvSpPr txBox="1"/>
            <p:nvPr/>
          </p:nvSpPr>
          <p:spPr>
            <a:xfrm>
              <a:off x="193517" y="2682599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highlight>
                    <a:srgbClr val="FFFFFF"/>
                  </a:highlight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9137FB-46DD-040A-888B-87B38E7D0296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20C9FFB-76AF-7388-21A1-93AB4D45EEC9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E01698-CF7D-45D9-7F2F-68F1DB0F9862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8D430-1B9B-8EAB-2BA9-35ADBDB0F722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D6868-FDC7-43E7-8BFD-61362A1F19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A49871-3684-12F8-1263-AF97AE705D2B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975194-3264-434A-17D6-D97186580FF5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CA3DE-EAF3-F023-C0B8-96EA22354690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C51FEE-54F5-7DB9-6E22-929978415025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oogle Shape;350;p52">
            <a:extLst>
              <a:ext uri="{FF2B5EF4-FFF2-40B4-BE49-F238E27FC236}">
                <a16:creationId xmlns:a16="http://schemas.microsoft.com/office/drawing/2014/main" id="{D9CF516E-9F17-F995-AA17-3A8F71938E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D2AFC28-1B9E-4790-AC26-CC90C3D12137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62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875BF-1992-D020-58BC-509B1C3538A8}"/>
              </a:ext>
            </a:extLst>
          </p:cNvPr>
          <p:cNvSpPr txBox="1"/>
          <p:nvPr/>
        </p:nvSpPr>
        <p:spPr>
          <a:xfrm>
            <a:off x="6407103" y="2421592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LM pretraining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E521-16D0-220D-BF16-DA9D97C6EF71}"/>
              </a:ext>
            </a:extLst>
          </p:cNvPr>
          <p:cNvSpPr txBox="1"/>
          <p:nvPr/>
        </p:nvSpPr>
        <p:spPr>
          <a:xfrm>
            <a:off x="6138576" y="3083486"/>
            <a:ext cx="2352955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vanilla GPT3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44D-3F4D-E267-4A96-8319810011E0}"/>
              </a:ext>
            </a:extLst>
          </p:cNvPr>
          <p:cNvSpPr txBox="1"/>
          <p:nvPr/>
        </p:nvSpPr>
        <p:spPr>
          <a:xfrm>
            <a:off x="5910697" y="3890601"/>
            <a:ext cx="2816708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GPT3-instruct 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-001</a:t>
            </a:r>
            <a:r>
              <a:rPr lang="en-US" sz="1600" dirty="0">
                <a:latin typeface="Avenir Book" panose="02000503020000020003" pitchFamily="2" charset="0"/>
              </a:rPr>
              <a:t>)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7C6F4-219A-1D76-2EFB-45DDB5CAE8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7315054" y="2720656"/>
            <a:ext cx="1" cy="36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26D14-3A57-7884-A1EC-7D4A51302DD2}"/>
              </a:ext>
            </a:extLst>
          </p:cNvPr>
          <p:cNvSpPr txBox="1"/>
          <p:nvPr/>
        </p:nvSpPr>
        <p:spPr>
          <a:xfrm>
            <a:off x="7258242" y="3468319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+ i</a:t>
            </a:r>
            <a:r>
              <a:rPr lang="en-US" sz="1600">
                <a:solidFill>
                  <a:schemeClr val="tx1"/>
                </a:solidFill>
                <a:latin typeface="Avenir Book" panose="02000503020000020003" pitchFamily="2" charset="0"/>
              </a:rPr>
              <a:t>nstruct-tuning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FEC9BD-A87E-437D-0CFB-AE45B627F4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315054" y="3382550"/>
            <a:ext cx="3997" cy="508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1830012" y="2188679"/>
            <a:ext cx="2481668" cy="4381421"/>
            <a:chOff x="1252553" y="2495538"/>
            <a:chExt cx="220064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93391" b="4215"/>
            <a:stretch/>
          </p:blipFill>
          <p:spPr>
            <a:xfrm>
              <a:off x="1252553" y="2495538"/>
              <a:ext cx="39507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25813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r="65009" b="7351"/>
          <a:stretch/>
        </p:blipFill>
        <p:spPr>
          <a:xfrm>
            <a:off x="356789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06118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4643767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Diverse, “self-instruct” data ~ </a:t>
            </a:r>
            <a:br>
              <a:rPr lang="en-US" sz="2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</a:br>
            <a:r>
              <a:rPr lang="en-US" sz="2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thousands of human-written data</a:t>
            </a:r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5D74D-5D99-B913-37C4-960B31F7F9B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9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58141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There is a lot of room to reduce the reliance on </a:t>
            </a:r>
            <a:r>
              <a:rPr lang="en" sz="2400" dirty="0">
                <a:solidFill>
                  <a:srgbClr val="C00000"/>
                </a:solidFill>
              </a:rPr>
              <a:t>human</a:t>
            </a:r>
            <a:r>
              <a:rPr lang="en" sz="2400" dirty="0"/>
              <a:t> annotations in the “alignment” stage.</a:t>
            </a:r>
            <a:endParaRPr lang="en" sz="2400" dirty="0">
              <a:solidFill>
                <a:srgbClr val="00B050"/>
              </a:solidFill>
            </a:endParaRP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Well-read LLMs know a lot of our needs and demands.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Magic of “in-context learning” can surface these.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2400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Self-Instruct: Rely on creativity induced by LLMs themselves.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Lots of open-source adoption, but that’s not the point … </a:t>
            </a:r>
            <a:endParaRPr sz="2000" dirty="0"/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63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weight of “alignment” step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593693"/>
              </p:ext>
            </p:extLst>
          </p:nvPr>
        </p:nvGraphicFramePr>
        <p:xfrm>
          <a:off x="2478156" y="2191881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FA502ECD-0306-08F5-18D6-DA921DC6FF8D}"/>
              </a:ext>
            </a:extLst>
          </p:cNvPr>
          <p:cNvSpPr/>
          <p:nvPr/>
        </p:nvSpPr>
        <p:spPr>
          <a:xfrm>
            <a:off x="3837826" y="5623625"/>
            <a:ext cx="4571215" cy="36569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6E151-16EC-C0AB-16F3-327355F0A2B9}"/>
              </a:ext>
            </a:extLst>
          </p:cNvPr>
          <p:cNvSpPr txBox="1"/>
          <p:nvPr/>
        </p:nvSpPr>
        <p:spPr>
          <a:xfrm>
            <a:off x="620394" y="1591568"/>
            <a:ext cx="1106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Fundamentally, what is the role of post hoc alignment (</a:t>
            </a:r>
            <a:r>
              <a:rPr lang="en-US" sz="2800" dirty="0">
                <a:solidFill>
                  <a:srgbClr val="0044F9"/>
                </a:solidFill>
                <a:latin typeface="Avenir Book" panose="02000503020000020003" pitchFamily="2" charset="0"/>
              </a:rPr>
              <a:t>step #2/3</a:t>
            </a:r>
            <a:r>
              <a:rPr lang="en-US" sz="2800" dirty="0">
                <a:latin typeface="Avenir Book" panose="02000503020000020003" pitchFamily="2" charset="0"/>
              </a:rPr>
              <a:t>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B5B25-94B2-A0D2-8CA8-B13869284EAA}"/>
              </a:ext>
            </a:extLst>
          </p:cNvPr>
          <p:cNvSpPr txBox="1"/>
          <p:nvPr/>
        </p:nvSpPr>
        <p:spPr>
          <a:xfrm>
            <a:off x="8649071" y="5137785"/>
            <a:ext cx="3405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big</a:t>
            </a:r>
            <a:r>
              <a:rPr lang="en-US" sz="2400" dirty="0"/>
              <a:t> role — </a:t>
            </a:r>
            <a:r>
              <a:rPr lang="en-US" sz="2400" dirty="0">
                <a:solidFill>
                  <a:srgbClr val="00B050"/>
                </a:solidFill>
              </a:rPr>
              <a:t>Teaching </a:t>
            </a:r>
            <a:r>
              <a:rPr lang="en-US" sz="2400" dirty="0"/>
              <a:t>LM knowledge of </a:t>
            </a:r>
            <a:r>
              <a:rPr lang="en-US" sz="2400" dirty="0">
                <a:solidFill>
                  <a:srgbClr val="C00000"/>
                </a:solidFill>
              </a:rPr>
              <a:t>new </a:t>
            </a:r>
            <a:r>
              <a:rPr lang="en-US" sz="2400" dirty="0"/>
              <a:t>tasks.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FABEB0-CB52-3296-0473-0A6C4283F523}"/>
              </a:ext>
            </a:extLst>
          </p:cNvPr>
          <p:cNvSpPr txBox="1"/>
          <p:nvPr/>
        </p:nvSpPr>
        <p:spPr>
          <a:xfrm>
            <a:off x="23156" y="4988588"/>
            <a:ext cx="3531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small</a:t>
            </a:r>
            <a:r>
              <a:rPr lang="en-US" sz="2400" dirty="0"/>
              <a:t> role —</a:t>
            </a:r>
            <a:endParaRPr lang="en-US" sz="2400" dirty="0">
              <a:solidFill>
                <a:srgbClr val="00B050"/>
              </a:solidFill>
            </a:endParaRP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Lightly modify</a:t>
            </a:r>
            <a:r>
              <a:rPr lang="en-US" sz="2400" dirty="0"/>
              <a:t> LM so it can articulate its </a:t>
            </a:r>
            <a:r>
              <a:rPr lang="en-US" sz="2400" dirty="0">
                <a:solidFill>
                  <a:srgbClr val="C00000"/>
                </a:solidFill>
              </a:rPr>
              <a:t>existing</a:t>
            </a:r>
            <a:r>
              <a:rPr lang="en-US" sz="2400" dirty="0"/>
              <a:t> knowledge of tasks.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A4F8F-A3EF-51A6-A604-C647FB56B91F}"/>
              </a:ext>
            </a:extLst>
          </p:cNvPr>
          <p:cNvSpPr txBox="1"/>
          <p:nvPr/>
        </p:nvSpPr>
        <p:spPr>
          <a:xfrm>
            <a:off x="437169" y="6527055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(+ put guardrails for what it can articulate) 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32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how to invest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2191881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66E151-16EC-C0AB-16F3-327355F0A2B9}"/>
              </a:ext>
            </a:extLst>
          </p:cNvPr>
          <p:cNvSpPr txBox="1"/>
          <p:nvPr/>
        </p:nvSpPr>
        <p:spPr>
          <a:xfrm>
            <a:off x="620394" y="1591568"/>
            <a:ext cx="1106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Fundamentally, what is the role of post hoc alignment (</a:t>
            </a:r>
            <a:r>
              <a:rPr lang="en-US" sz="2800" dirty="0">
                <a:solidFill>
                  <a:srgbClr val="0044F9"/>
                </a:solidFill>
                <a:latin typeface="Avenir Book" panose="02000503020000020003" pitchFamily="2" charset="0"/>
              </a:rPr>
              <a:t>step #2/3</a:t>
            </a:r>
            <a:r>
              <a:rPr lang="en-US" sz="2800" dirty="0">
                <a:latin typeface="Avenir Book" panose="02000503020000020003" pitchFamily="2" charset="0"/>
              </a:rPr>
              <a:t>)?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5210F9E-8B59-A1E8-4406-A040A592DBFF}"/>
              </a:ext>
            </a:extLst>
          </p:cNvPr>
          <p:cNvSpPr/>
          <p:nvPr/>
        </p:nvSpPr>
        <p:spPr>
          <a:xfrm>
            <a:off x="200025" y="4243978"/>
            <a:ext cx="4070815" cy="831520"/>
          </a:xfrm>
          <a:prstGeom prst="wedgeRoundRectCallout">
            <a:avLst>
              <a:gd name="adj1" fmla="val 33590"/>
              <a:gd name="adj2" fmla="val 7487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Make it more efficient, possibly with minimal human labor.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2FB1E8F-A78A-A43D-A2F0-58631C52F875}"/>
              </a:ext>
            </a:extLst>
          </p:cNvPr>
          <p:cNvSpPr/>
          <p:nvPr/>
        </p:nvSpPr>
        <p:spPr>
          <a:xfrm>
            <a:off x="7595419" y="4191463"/>
            <a:ext cx="4536628" cy="831520"/>
          </a:xfrm>
          <a:prstGeom prst="wedgeRoundRectCallout">
            <a:avLst>
              <a:gd name="adj1" fmla="val -31331"/>
              <a:gd name="adj2" fmla="val 74666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It ought to be annotation-intensive to teach the necessary knowledge.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80B6D-8351-D8AE-3A32-315F56FC7DC4}"/>
              </a:ext>
            </a:extLst>
          </p:cNvPr>
          <p:cNvSpPr txBox="1"/>
          <p:nvPr/>
        </p:nvSpPr>
        <p:spPr>
          <a:xfrm>
            <a:off x="437169" y="6527055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(+ put guardrails for what it can articulate)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0DFFC-DE90-FCC2-2ACE-6D6E4900D1AA}"/>
              </a:ext>
            </a:extLst>
          </p:cNvPr>
          <p:cNvSpPr txBox="1"/>
          <p:nvPr/>
        </p:nvSpPr>
        <p:spPr>
          <a:xfrm>
            <a:off x="8649071" y="5137785"/>
            <a:ext cx="3405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big</a:t>
            </a:r>
            <a:r>
              <a:rPr lang="en-US" sz="2400" dirty="0"/>
              <a:t> role — </a:t>
            </a:r>
            <a:r>
              <a:rPr lang="en-US" sz="2400" dirty="0">
                <a:solidFill>
                  <a:srgbClr val="00B050"/>
                </a:solidFill>
              </a:rPr>
              <a:t>Teaching </a:t>
            </a:r>
            <a:r>
              <a:rPr lang="en-US" sz="2400" dirty="0"/>
              <a:t>LM knowledge of </a:t>
            </a:r>
            <a:r>
              <a:rPr lang="en-US" sz="2400" dirty="0">
                <a:solidFill>
                  <a:srgbClr val="C00000"/>
                </a:solidFill>
              </a:rPr>
              <a:t>new </a:t>
            </a:r>
            <a:r>
              <a:rPr lang="en-US" sz="2400" dirty="0"/>
              <a:t>tasks.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B8BD4-0C15-3B5E-074B-D13EC43B4D8F}"/>
              </a:ext>
            </a:extLst>
          </p:cNvPr>
          <p:cNvSpPr txBox="1"/>
          <p:nvPr/>
        </p:nvSpPr>
        <p:spPr>
          <a:xfrm>
            <a:off x="23156" y="4988588"/>
            <a:ext cx="3531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small</a:t>
            </a:r>
            <a:r>
              <a:rPr lang="en-US" sz="2400" dirty="0"/>
              <a:t> role —</a:t>
            </a:r>
            <a:endParaRPr lang="en-US" sz="2400" dirty="0">
              <a:solidFill>
                <a:srgbClr val="00B050"/>
              </a:solidFill>
            </a:endParaRP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Lightly modify</a:t>
            </a:r>
            <a:r>
              <a:rPr lang="en-US" sz="2400" dirty="0"/>
              <a:t> LM so it can articulate its </a:t>
            </a:r>
            <a:r>
              <a:rPr lang="en-US" sz="2400" dirty="0">
                <a:solidFill>
                  <a:srgbClr val="C00000"/>
                </a:solidFill>
              </a:rPr>
              <a:t>existing</a:t>
            </a:r>
            <a:r>
              <a:rPr lang="en-US" sz="2400" dirty="0"/>
              <a:t> knowledge of tasks.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293C89-92A1-2BBA-EB95-82AECFA0CDE6}"/>
              </a:ext>
            </a:extLst>
          </p:cNvPr>
          <p:cNvSpPr/>
          <p:nvPr/>
        </p:nvSpPr>
        <p:spPr>
          <a:xfrm>
            <a:off x="3837826" y="5623625"/>
            <a:ext cx="4571215" cy="36569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5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comes out 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2191881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066E151-16EC-C0AB-16F3-327355F0A2B9}"/>
              </a:ext>
            </a:extLst>
          </p:cNvPr>
          <p:cNvSpPr txBox="1"/>
          <p:nvPr/>
        </p:nvSpPr>
        <p:spPr>
          <a:xfrm>
            <a:off x="620394" y="1591568"/>
            <a:ext cx="110679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Fundamentally, what is the role of post hoc alignment (</a:t>
            </a:r>
            <a:r>
              <a:rPr lang="en-US" sz="2800" dirty="0">
                <a:solidFill>
                  <a:srgbClr val="0044F9"/>
                </a:solidFill>
                <a:latin typeface="Avenir Book" panose="02000503020000020003" pitchFamily="2" charset="0"/>
              </a:rPr>
              <a:t>step #2/3</a:t>
            </a:r>
            <a:r>
              <a:rPr lang="en-US" sz="2800" dirty="0">
                <a:latin typeface="Avenir Book" panose="02000503020000020003" pitchFamily="2" charset="0"/>
              </a:rPr>
              <a:t>)?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80B6D-8351-D8AE-3A32-315F56FC7DC4}"/>
              </a:ext>
            </a:extLst>
          </p:cNvPr>
          <p:cNvSpPr txBox="1"/>
          <p:nvPr/>
        </p:nvSpPr>
        <p:spPr>
          <a:xfrm>
            <a:off x="437169" y="6527055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(+ put guardrails for what it can articulate)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8331ED4-3459-3309-5DED-A3C21C1A5DCA}"/>
              </a:ext>
            </a:extLst>
          </p:cNvPr>
          <p:cNvSpPr/>
          <p:nvPr/>
        </p:nvSpPr>
        <p:spPr>
          <a:xfrm>
            <a:off x="7617483" y="4191463"/>
            <a:ext cx="4070815" cy="831520"/>
          </a:xfrm>
          <a:prstGeom prst="wedgeRoundRectCallout">
            <a:avLst>
              <a:gd name="adj1" fmla="val -29848"/>
              <a:gd name="adj2" fmla="val 78214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It will be as good as the alignment supervision. 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8D9166C-6772-5909-9F74-ED3FFDA8CA07}"/>
              </a:ext>
            </a:extLst>
          </p:cNvPr>
          <p:cNvSpPr/>
          <p:nvPr/>
        </p:nvSpPr>
        <p:spPr>
          <a:xfrm>
            <a:off x="400465" y="4190227"/>
            <a:ext cx="4070815" cy="831520"/>
          </a:xfrm>
          <a:prstGeom prst="wedgeRoundRectCallout">
            <a:avLst>
              <a:gd name="adj1" fmla="val 31054"/>
              <a:gd name="adj2" fmla="val 78419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Unexpected behaviors </a:t>
            </a:r>
            <a:b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may “emerge”.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364D7-2FF6-6247-0964-F17905EBBD42}"/>
              </a:ext>
            </a:extLst>
          </p:cNvPr>
          <p:cNvSpPr txBox="1"/>
          <p:nvPr/>
        </p:nvSpPr>
        <p:spPr>
          <a:xfrm>
            <a:off x="8649071" y="5137785"/>
            <a:ext cx="3405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big</a:t>
            </a:r>
            <a:r>
              <a:rPr lang="en-US" sz="2400" dirty="0"/>
              <a:t> role — </a:t>
            </a:r>
            <a:r>
              <a:rPr lang="en-US" sz="2400" dirty="0">
                <a:solidFill>
                  <a:srgbClr val="00B050"/>
                </a:solidFill>
              </a:rPr>
              <a:t>Teaching </a:t>
            </a:r>
            <a:r>
              <a:rPr lang="en-US" sz="2400" dirty="0"/>
              <a:t>LM knowledge of </a:t>
            </a:r>
            <a:r>
              <a:rPr lang="en-US" sz="2400" dirty="0">
                <a:solidFill>
                  <a:srgbClr val="C00000"/>
                </a:solidFill>
              </a:rPr>
              <a:t>new </a:t>
            </a:r>
            <a:r>
              <a:rPr lang="en-US" sz="2400" dirty="0"/>
              <a:t>tasks.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BE55F-8E04-C15E-7471-241550232B15}"/>
              </a:ext>
            </a:extLst>
          </p:cNvPr>
          <p:cNvSpPr txBox="1"/>
          <p:nvPr/>
        </p:nvSpPr>
        <p:spPr>
          <a:xfrm>
            <a:off x="23156" y="4988588"/>
            <a:ext cx="3531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small</a:t>
            </a:r>
            <a:r>
              <a:rPr lang="en-US" sz="2400" dirty="0"/>
              <a:t> role —</a:t>
            </a:r>
            <a:endParaRPr lang="en-US" sz="2400" dirty="0">
              <a:solidFill>
                <a:srgbClr val="00B050"/>
              </a:solidFill>
            </a:endParaRP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Lightly modify</a:t>
            </a:r>
            <a:r>
              <a:rPr lang="en-US" sz="2400" dirty="0"/>
              <a:t> LM so it can articulate its </a:t>
            </a:r>
            <a:r>
              <a:rPr lang="en-US" sz="2400" dirty="0">
                <a:solidFill>
                  <a:srgbClr val="C00000"/>
                </a:solidFill>
              </a:rPr>
              <a:t>existing</a:t>
            </a:r>
            <a:r>
              <a:rPr lang="en-US" sz="2400" dirty="0"/>
              <a:t> knowledge of tasks.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E678F968-8D8C-27CE-C4F6-FA9D14EEC34A}"/>
              </a:ext>
            </a:extLst>
          </p:cNvPr>
          <p:cNvSpPr/>
          <p:nvPr/>
        </p:nvSpPr>
        <p:spPr>
          <a:xfrm>
            <a:off x="3837826" y="5623625"/>
            <a:ext cx="4571215" cy="36569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weight of “alignment” step: My 2 cents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80B6D-8351-D8AE-3A32-315F56FC7DC4}"/>
              </a:ext>
            </a:extLst>
          </p:cNvPr>
          <p:cNvSpPr txBox="1"/>
          <p:nvPr/>
        </p:nvSpPr>
        <p:spPr>
          <a:xfrm>
            <a:off x="437169" y="6527055"/>
            <a:ext cx="6098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(+ put guardrails for what it can articulate)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A7ADCCD-BC70-5D35-F4D7-361EA3F997B0}"/>
              </a:ext>
            </a:extLst>
          </p:cNvPr>
          <p:cNvSpPr txBox="1">
            <a:spLocks/>
          </p:cNvSpPr>
          <p:nvPr/>
        </p:nvSpPr>
        <p:spPr bwMode="auto">
          <a:xfrm>
            <a:off x="457200" y="1514475"/>
            <a:ext cx="11506200" cy="309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of the heavy lifting is done via </a:t>
            </a:r>
            <a:r>
              <a:rPr lang="en-US" dirty="0">
                <a:solidFill>
                  <a:srgbClr val="C00000"/>
                </a:solidFill>
              </a:rPr>
              <a:t>pre-training (unlabeled)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Alignment to “instructions” (tuning/RLHF) is a </a:t>
            </a:r>
            <a:r>
              <a:rPr lang="en-US" dirty="0">
                <a:solidFill>
                  <a:srgbClr val="C00000"/>
                </a:solidFill>
              </a:rPr>
              <a:t>light touch </a:t>
            </a:r>
            <a:r>
              <a:rPr lang="en-US" dirty="0"/>
              <a:t>on LLMs.</a:t>
            </a:r>
          </a:p>
          <a:p>
            <a:pPr lvl="1"/>
            <a:r>
              <a:rPr lang="en-US" dirty="0"/>
              <a:t>Can (and should) be done more </a:t>
            </a:r>
            <a:r>
              <a:rPr lang="en-US" dirty="0">
                <a:solidFill>
                  <a:srgbClr val="C00000"/>
                </a:solidFill>
              </a:rPr>
              <a:t>efficiently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979F1-DE83-DA94-158F-2A27E4D5C183}"/>
              </a:ext>
            </a:extLst>
          </p:cNvPr>
          <p:cNvSpPr txBox="1"/>
          <p:nvPr/>
        </p:nvSpPr>
        <p:spPr>
          <a:xfrm>
            <a:off x="8649071" y="5137785"/>
            <a:ext cx="3405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big</a:t>
            </a:r>
            <a:r>
              <a:rPr lang="en-US" sz="2400" dirty="0"/>
              <a:t> role — </a:t>
            </a:r>
            <a:r>
              <a:rPr lang="en-US" sz="2400" dirty="0">
                <a:solidFill>
                  <a:srgbClr val="00B050"/>
                </a:solidFill>
              </a:rPr>
              <a:t>Teaching </a:t>
            </a:r>
            <a:r>
              <a:rPr lang="en-US" sz="2400" dirty="0"/>
              <a:t>LM knowledge of </a:t>
            </a:r>
            <a:r>
              <a:rPr lang="en-US" sz="2400" dirty="0">
                <a:solidFill>
                  <a:srgbClr val="C00000"/>
                </a:solidFill>
              </a:rPr>
              <a:t>new </a:t>
            </a:r>
            <a:r>
              <a:rPr lang="en-US" sz="2400" dirty="0"/>
              <a:t>tasks.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4B3056-C1F8-2B98-46EF-823356A4EE76}"/>
              </a:ext>
            </a:extLst>
          </p:cNvPr>
          <p:cNvSpPr txBox="1"/>
          <p:nvPr/>
        </p:nvSpPr>
        <p:spPr>
          <a:xfrm>
            <a:off x="23156" y="4988588"/>
            <a:ext cx="35312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It’s playing a </a:t>
            </a:r>
            <a:r>
              <a:rPr lang="en-US" sz="2400" dirty="0">
                <a:solidFill>
                  <a:srgbClr val="0044F9"/>
                </a:solidFill>
              </a:rPr>
              <a:t>small</a:t>
            </a:r>
            <a:r>
              <a:rPr lang="en-US" sz="2400" dirty="0"/>
              <a:t> role —</a:t>
            </a:r>
            <a:endParaRPr lang="en-US" sz="2400" dirty="0">
              <a:solidFill>
                <a:srgbClr val="00B050"/>
              </a:solidFill>
            </a:endParaRPr>
          </a:p>
          <a:p>
            <a:pPr algn="r"/>
            <a:r>
              <a:rPr lang="en-US" sz="2400" dirty="0">
                <a:solidFill>
                  <a:srgbClr val="00B050"/>
                </a:solidFill>
              </a:rPr>
              <a:t>Lightly modify</a:t>
            </a:r>
            <a:r>
              <a:rPr lang="en-US" sz="2400" dirty="0"/>
              <a:t> LM so it can articulate its </a:t>
            </a:r>
            <a:r>
              <a:rPr lang="en-US" sz="2400" dirty="0">
                <a:solidFill>
                  <a:srgbClr val="C00000"/>
                </a:solidFill>
              </a:rPr>
              <a:t>existing</a:t>
            </a:r>
            <a:r>
              <a:rPr lang="en-US" sz="2400" dirty="0"/>
              <a:t> knowledge of tasks.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7E413497-6BC7-5D7F-CB5C-3A66C0A1FC5B}"/>
              </a:ext>
            </a:extLst>
          </p:cNvPr>
          <p:cNvSpPr/>
          <p:nvPr/>
        </p:nvSpPr>
        <p:spPr>
          <a:xfrm>
            <a:off x="3837826" y="5623625"/>
            <a:ext cx="4571215" cy="36569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7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is </a:t>
            </a:r>
            <a:r>
              <a:rPr lang="en-US" dirty="0">
                <a:solidFill>
                  <a:srgbClr val="C00000"/>
                </a:solidFill>
              </a:rPr>
              <a:t>patchwork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lack</a:t>
            </a:r>
            <a:r>
              <a:rPr lang="en-US" dirty="0"/>
              <a:t> of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RLHF teach LMs (ground) the communicative </a:t>
            </a:r>
            <a:r>
              <a:rPr lang="en-US" dirty="0">
                <a:solidFill>
                  <a:srgbClr val="C00000"/>
                </a:solidFill>
              </a:rPr>
              <a:t>intent</a:t>
            </a:r>
            <a:r>
              <a:rPr lang="en-US" dirty="0"/>
              <a:t> of users.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For example, what is </a:t>
            </a:r>
            <a:r>
              <a:rPr lang="en-US" dirty="0">
                <a:solidFill>
                  <a:srgbClr val="C00000"/>
                </a:solidFill>
              </a:rPr>
              <a:t>intended</a:t>
            </a:r>
            <a:r>
              <a:rPr lang="en-US" dirty="0"/>
              <a:t> by “summarize”? The act of producing a summary grounded in the human concept of "summary”. </a:t>
            </a:r>
          </a:p>
          <a:p>
            <a:endParaRPr lang="en-US" dirty="0"/>
          </a:p>
          <a:p>
            <a:r>
              <a:rPr lang="en-US" dirty="0"/>
              <a:t>Not a panacea, but a short-term “band-aid”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2CB14-AACF-5A3C-3FF8-07E011A3BC1F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Some remarks on Large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15" name="Picture 2" descr="Human Behavior,Joint,Boy PNG Clipart - Royalty Free SVG / PNG">
            <a:extLst>
              <a:ext uri="{FF2B5EF4-FFF2-40B4-BE49-F238E27FC236}">
                <a16:creationId xmlns:a16="http://schemas.microsoft.com/office/drawing/2014/main" id="{E5015776-77D5-286D-3956-99172936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19" y="4332637"/>
            <a:ext cx="915139" cy="17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ractive: Earth Day quiz">
            <a:extLst>
              <a:ext uri="{FF2B5EF4-FFF2-40B4-BE49-F238E27FC236}">
                <a16:creationId xmlns:a16="http://schemas.microsoft.com/office/drawing/2014/main" id="{CE8DF3D0-496E-0E3B-91C6-177DAB5D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42" y="4481824"/>
            <a:ext cx="1292087" cy="12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7C55-1308-75B3-6BE6-9F7467D4CE5F}"/>
              </a:ext>
            </a:extLst>
          </p:cNvPr>
          <p:cNvGrpSpPr/>
          <p:nvPr/>
        </p:nvGrpSpPr>
        <p:grpSpPr>
          <a:xfrm>
            <a:off x="8134098" y="4511240"/>
            <a:ext cx="1967125" cy="1262671"/>
            <a:chOff x="5070375" y="3814719"/>
            <a:chExt cx="1967125" cy="126267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E512209-6B90-A6EF-789E-FD92088697CA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673F2-9A3B-E7C8-F8A1-C472F47D6B7B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60E50-C221-4035-6BFE-A9650399A99F}"/>
              </a:ext>
            </a:extLst>
          </p:cNvPr>
          <p:cNvCxnSpPr>
            <a:cxnSpLocks/>
          </p:cNvCxnSpPr>
          <p:nvPr/>
        </p:nvCxnSpPr>
        <p:spPr>
          <a:xfrm>
            <a:off x="6966723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FC6B8-E12E-17A8-EF2F-8B25CB852F59}"/>
              </a:ext>
            </a:extLst>
          </p:cNvPr>
          <p:cNvCxnSpPr>
            <a:cxnSpLocks/>
          </p:cNvCxnSpPr>
          <p:nvPr/>
        </p:nvCxnSpPr>
        <p:spPr>
          <a:xfrm>
            <a:off x="4044897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E3B11-A057-A48A-8964-0865C842CCE0}"/>
              </a:ext>
            </a:extLst>
          </p:cNvPr>
          <p:cNvSpPr txBox="1"/>
          <p:nvPr/>
        </p:nvSpPr>
        <p:spPr>
          <a:xfrm>
            <a:off x="3582771" y="4388983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Intents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and norms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ED3F2-F56C-8A18-7C0D-6AD15B8E1B0F}"/>
              </a:ext>
            </a:extLst>
          </p:cNvPr>
          <p:cNvSpPr txBox="1"/>
          <p:nvPr/>
        </p:nvSpPr>
        <p:spPr>
          <a:xfrm>
            <a:off x="6567613" y="4411040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RLHF 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instruct-tuning</a:t>
            </a:r>
          </a:p>
        </p:txBody>
      </p:sp>
    </p:spTree>
    <p:extLst>
      <p:ext uri="{BB962C8B-B14F-4D97-AF65-F5344CB8AC3E}">
        <p14:creationId xmlns:p14="http://schemas.microsoft.com/office/powerpoint/2010/main" val="40145265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as a social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1353800" cy="4662488"/>
          </a:xfrm>
        </p:spPr>
        <p:txBody>
          <a:bodyPr/>
          <a:lstStyle/>
          <a:p>
            <a:r>
              <a:rPr lang="en-US" dirty="0"/>
              <a:t>Can alignment emerge as a social experience? </a:t>
            </a:r>
          </a:p>
          <a:p>
            <a:r>
              <a:rPr lang="en-US" dirty="0"/>
              <a:t>Internet also captures a subset of the world’s interactive experiences.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9394" name="Picture 2" descr="Every Among Us Character: The Crewmates Explained">
            <a:extLst>
              <a:ext uri="{FF2B5EF4-FFF2-40B4-BE49-F238E27FC236}">
                <a16:creationId xmlns:a16="http://schemas.microsoft.com/office/drawing/2014/main" id="{BBC9A0F0-89E8-B504-8F76-C4445007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3" y="2732345"/>
            <a:ext cx="6151104" cy="34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2560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8B76-1721-022B-392B-F05B297B5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Remarkable progress </a:t>
            </a:r>
            <a:br>
              <a:rPr lang="en-US" dirty="0"/>
            </a:br>
            <a:r>
              <a:rPr lang="en-US" dirty="0"/>
              <a:t>but many questions remain open.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A958-626E-3352-50BB-5179CCAA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Questions about </a:t>
            </a:r>
          </a:p>
          <a:p>
            <a:pPr lvl="1"/>
            <a:r>
              <a:rPr lang="en-US" dirty="0"/>
              <a:t>optimality of architectures, </a:t>
            </a:r>
          </a:p>
          <a:p>
            <a:pPr lvl="1"/>
            <a:r>
              <a:rPr lang="en-US" dirty="0"/>
              <a:t>limits of their controllability, </a:t>
            </a:r>
          </a:p>
          <a:p>
            <a:pPr lvl="1"/>
            <a:r>
              <a:rPr lang="en-US" dirty="0"/>
              <a:t>scope of machine innovations, </a:t>
            </a:r>
          </a:p>
          <a:p>
            <a:pPr lvl="1"/>
            <a:r>
              <a:rPr lang="en-US" dirty="0"/>
              <a:t>effective interaction with humans, … 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Today:</a:t>
            </a:r>
            <a:r>
              <a:rPr lang="en-US" dirty="0"/>
              <a:t> Revisit two interrelated technological pieces that deserve further deliberation.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9B676-D417-4A8E-5ACB-BD9B21330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Amazon.com: SMRTHMRT 10.2&quot; Tall Creative Sandstone The Thinker Statue,Nude  Man Statues and Sculptures for Home Decor &amp; Office Desk Decor,Thinking Man  Figures/Silencer Sculptures Desktop Decorations : Home &amp; Kitchen">
            <a:extLst>
              <a:ext uri="{FF2B5EF4-FFF2-40B4-BE49-F238E27FC236}">
                <a16:creationId xmlns:a16="http://schemas.microsoft.com/office/drawing/2014/main" id="{3929A7A0-74D9-B4DA-6184-451782151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9" t="8667" r="25365" b="8076"/>
          <a:stretch/>
        </p:blipFill>
        <p:spPr bwMode="auto">
          <a:xfrm>
            <a:off x="10958459" y="137856"/>
            <a:ext cx="1011800" cy="163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09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4545-ABA0-D58F-4BDD-4098A371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 The future is a cheesecake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05AA-B276-1559-E526-B2297B06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Future: A </a:t>
            </a:r>
            <a:r>
              <a:rPr lang="en-US" dirty="0">
                <a:solidFill>
                  <a:srgbClr val="00B050"/>
                </a:solidFill>
              </a:rPr>
              <a:t>unifying process</a:t>
            </a:r>
            <a:r>
              <a:rPr lang="en-US" dirty="0"/>
              <a:t> that </a:t>
            </a:r>
            <a:r>
              <a:rPr lang="en-US" dirty="0">
                <a:solidFill>
                  <a:srgbClr val="00B050"/>
                </a:solidFill>
              </a:rPr>
              <a:t>encompasses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various steps that are done separately today.</a:t>
            </a:r>
          </a:p>
          <a:p>
            <a:endParaRPr lang="en-US" dirty="0"/>
          </a:p>
          <a:p>
            <a:r>
              <a:rPr lang="en-US" dirty="0"/>
              <a:t>The margins between alignment stages are getting </a:t>
            </a:r>
            <a:r>
              <a:rPr lang="en-US" dirty="0">
                <a:solidFill>
                  <a:srgbClr val="C00000"/>
                </a:solidFill>
              </a:rPr>
              <a:t>murkier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Using model itself for feedback and verification</a:t>
            </a:r>
          </a:p>
          <a:p>
            <a:pPr lvl="1"/>
            <a:r>
              <a:rPr lang="en-US" dirty="0"/>
              <a:t>Alignment during pre-training </a:t>
            </a:r>
            <a:r>
              <a:rPr lang="en-US" sz="2000" dirty="0"/>
              <a:t>(</a:t>
            </a:r>
            <a:r>
              <a:rPr lang="en-US" sz="2000" dirty="0" err="1"/>
              <a:t>Korbak</a:t>
            </a:r>
            <a:r>
              <a:rPr lang="en-US" sz="2000" dirty="0"/>
              <a:t> et al. 2023)</a:t>
            </a:r>
            <a:endParaRPr lang="en-US" dirty="0"/>
          </a:p>
          <a:p>
            <a:pPr lvl="1"/>
            <a:r>
              <a:rPr lang="en-US" dirty="0"/>
              <a:t>Building bridges between supervised learning and RL </a:t>
            </a:r>
            <a:r>
              <a:rPr lang="en-US" sz="2000" dirty="0"/>
              <a:t>(see DPO vs. RLHF)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748D-FD5E-A68C-7640-715729460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14342" name="Picture 6" descr="Tall and Creamy Cheesecake Recipe - NYT Cooking">
            <a:extLst>
              <a:ext uri="{FF2B5EF4-FFF2-40B4-BE49-F238E27FC236}">
                <a16:creationId xmlns:a16="http://schemas.microsoft.com/office/drawing/2014/main" id="{83C4CEFF-445F-2F90-D0F6-3EF3DF126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6284" r="12550" b="9218"/>
          <a:stretch/>
        </p:blipFill>
        <p:spPr bwMode="auto">
          <a:xfrm>
            <a:off x="8562109" y="47164"/>
            <a:ext cx="3624200" cy="245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A6F9FA-4CD1-D5EE-1C42-6F47BC3B49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639727"/>
              </p:ext>
            </p:extLst>
          </p:nvPr>
        </p:nvGraphicFramePr>
        <p:xfrm>
          <a:off x="3109451" y="4563058"/>
          <a:ext cx="6535994" cy="211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61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4545-ABA0-D58F-4BDD-4098A371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   The future is a cheesecake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05AA-B276-1559-E526-B2297B06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Future: A </a:t>
            </a:r>
            <a:r>
              <a:rPr lang="en-US" dirty="0">
                <a:solidFill>
                  <a:srgbClr val="00B050"/>
                </a:solidFill>
              </a:rPr>
              <a:t>unifying process</a:t>
            </a:r>
            <a:r>
              <a:rPr lang="en-US" dirty="0"/>
              <a:t> that </a:t>
            </a:r>
            <a:r>
              <a:rPr lang="en-US" dirty="0">
                <a:solidFill>
                  <a:srgbClr val="00B050"/>
                </a:solidFill>
              </a:rPr>
              <a:t>encompasses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various steps that are done separately today.</a:t>
            </a:r>
          </a:p>
          <a:p>
            <a:endParaRPr lang="en-US" dirty="0"/>
          </a:p>
          <a:p>
            <a:r>
              <a:rPr lang="en-US" dirty="0"/>
              <a:t>Yann’s framework was good for </a:t>
            </a:r>
            <a:r>
              <a:rPr lang="en-US" dirty="0">
                <a:solidFill>
                  <a:srgbClr val="C00000"/>
                </a:solidFill>
              </a:rPr>
              <a:t>getting a system off the ground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Now that we are moving to </a:t>
            </a:r>
            <a:r>
              <a:rPr lang="en-US" dirty="0">
                <a:solidFill>
                  <a:srgbClr val="C00000"/>
                </a:solidFill>
              </a:rPr>
              <a:t>interactive setups</a:t>
            </a:r>
            <a:r>
              <a:rPr lang="en-US" dirty="0"/>
              <a:t>, alignment and pre-training will be a </a:t>
            </a:r>
            <a:r>
              <a:rPr lang="en-US" dirty="0">
                <a:solidFill>
                  <a:srgbClr val="00B050"/>
                </a:solidFill>
              </a:rPr>
              <a:t>continual process</a:t>
            </a:r>
            <a:r>
              <a:rPr lang="en-US" dirty="0"/>
              <a:t>. Systems that : </a:t>
            </a:r>
          </a:p>
          <a:p>
            <a:pPr lvl="1"/>
            <a:r>
              <a:rPr lang="en-US" dirty="0"/>
              <a:t>Adaptively change to our needs and habits; </a:t>
            </a:r>
          </a:p>
          <a:p>
            <a:pPr lvl="1"/>
            <a:r>
              <a:rPr lang="en-US" dirty="0"/>
              <a:t>Seamlessly pick up on implicit reward; </a:t>
            </a:r>
          </a:p>
          <a:p>
            <a:pPr lvl="1"/>
            <a:r>
              <a:rPr lang="en-US" dirty="0"/>
              <a:t>….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748D-FD5E-A68C-7640-715729460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14342" name="Picture 6" descr="Tall and Creamy Cheesecake Recipe - NYT Cooking">
            <a:extLst>
              <a:ext uri="{FF2B5EF4-FFF2-40B4-BE49-F238E27FC236}">
                <a16:creationId xmlns:a16="http://schemas.microsoft.com/office/drawing/2014/main" id="{83C4CEFF-445F-2F90-D0F6-3EF3DF126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" t="6284" r="12550" b="9218"/>
          <a:stretch/>
        </p:blipFill>
        <p:spPr bwMode="auto">
          <a:xfrm>
            <a:off x="8562109" y="47164"/>
            <a:ext cx="3624200" cy="245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51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300700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Revisiting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1828799" y="2672897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In-Context Learning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807201" y="2606382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Alignment of chatbots</a:t>
            </a:r>
          </a:p>
        </p:txBody>
      </p:sp>
    </p:spTree>
    <p:extLst>
      <p:ext uri="{BB962C8B-B14F-4D97-AF65-F5344CB8AC3E}">
        <p14:creationId xmlns:p14="http://schemas.microsoft.com/office/powerpoint/2010/main" val="774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Revisiting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1828799" y="2672897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In-Context Learning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807201" y="2606382"/>
            <a:ext cx="3439886" cy="2670628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Alignment of chatbots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6611CB-8454-BB2F-C1DD-4F85102AD38C}"/>
              </a:ext>
            </a:extLst>
          </p:cNvPr>
          <p:cNvSpPr/>
          <p:nvPr/>
        </p:nvSpPr>
        <p:spPr>
          <a:xfrm>
            <a:off x="6096000" y="1697260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4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162228</TotalTime>
  <Words>3830</Words>
  <Application>Microsoft Macintosh PowerPoint</Application>
  <PresentationFormat>Widescreen</PresentationFormat>
  <Paragraphs>707</Paragraphs>
  <Slides>72</Slides>
  <Notes>63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-apple-system</vt:lpstr>
      <vt:lpstr>Arial</vt:lpstr>
      <vt:lpstr>Avenir Book</vt:lpstr>
      <vt:lpstr>Basis Grotesque</vt:lpstr>
      <vt:lpstr>Cambria Math</vt:lpstr>
      <vt:lpstr>Consolas</vt:lpstr>
      <vt:lpstr>Corbel</vt:lpstr>
      <vt:lpstr>Ink Free</vt:lpstr>
      <vt:lpstr>Times</vt:lpstr>
      <vt:lpstr>Times New Roman</vt:lpstr>
      <vt:lpstr>AI2 PPT Theme</vt:lpstr>
      <vt:lpstr>Large Language Models: Revisiting Few Mysteries</vt:lpstr>
      <vt:lpstr>Please don’t hesitate to  stop me and ask questions. </vt:lpstr>
      <vt:lpstr>The success we dreamed of</vt:lpstr>
      <vt:lpstr>The success we dreamed of</vt:lpstr>
      <vt:lpstr>Accelerated Industrialization of AI </vt:lpstr>
      <vt:lpstr>Accelerated Industrialization of AI </vt:lpstr>
      <vt:lpstr>Remarkable progress  but many questions remain open.</vt:lpstr>
      <vt:lpstr>Today</vt:lpstr>
      <vt:lpstr>Today</vt:lpstr>
      <vt:lpstr>Language Models </vt:lpstr>
      <vt:lpstr>Language Models </vt:lpstr>
      <vt:lpstr>Language Models </vt:lpstr>
      <vt:lpstr>In-context learning emerges from pre-training</vt:lpstr>
      <vt:lpstr>In-context learning emerges from pre-training</vt:lpstr>
      <vt:lpstr>This is an old dream come true! </vt:lpstr>
      <vt:lpstr>In-context learning: well-studied yet elusive. </vt:lpstr>
      <vt:lpstr>Explaining ICL via Gradient Descent</vt:lpstr>
      <vt:lpstr>Basic idea: gradient computation in forward process </vt:lpstr>
      <vt:lpstr>A Self-Attention (SA) Layer</vt:lpstr>
      <vt:lpstr>A Self-Attention (SA) Layer</vt:lpstr>
      <vt:lpstr>A SA Layer vs. a GD update</vt:lpstr>
      <vt:lpstr>Results: Transformers can implement GD</vt:lpstr>
      <vt:lpstr>Results: Transformers can implement GD</vt:lpstr>
      <vt:lpstr>PowerPoint Presentation</vt:lpstr>
      <vt:lpstr>Do Pretrained Transformers Really Learn In-Context by Gradient Descent?  </vt:lpstr>
      <vt:lpstr>How realistic is it to proves ICL≈GD  for fixed weights? </vt:lpstr>
      <vt:lpstr>ICL vs GD: End task comparison </vt:lpstr>
      <vt:lpstr>ICL vs GD: End task comparison </vt:lpstr>
      <vt:lpstr>ICL vs GD: End task comparison </vt:lpstr>
      <vt:lpstr>PowerPoint Presentation</vt:lpstr>
      <vt:lpstr>PowerPoint Presentation</vt:lpstr>
      <vt:lpstr>ICL vs GD modify LLM distributions differently.</vt:lpstr>
      <vt:lpstr>ICL vs GD modify LLM distributions differently.</vt:lpstr>
      <vt:lpstr>ICL vs GD have different order-sensitivity. </vt:lpstr>
      <vt:lpstr>Summary Thus Far </vt:lpstr>
      <vt:lpstr>ICL remains understudied and elusive.</vt:lpstr>
      <vt:lpstr>ICL is likely what makes “alignment” effective.</vt:lpstr>
      <vt:lpstr>Today</vt:lpstr>
      <vt:lpstr>Today</vt:lpstr>
      <vt:lpstr>Language Modeling ≠ Following User Intents</vt:lpstr>
      <vt:lpstr>How do we “align” LMs with our articulated intents?</vt:lpstr>
      <vt:lpstr>Approach 1: Behavior Cloning (Supervised Learning)</vt:lpstr>
      <vt:lpstr>Approach 1: Behavior Cloning (Supervised Learning)</vt:lpstr>
      <vt:lpstr>Approach 2: RL w/ Ranking Feedback (RLHF)</vt:lpstr>
      <vt:lpstr>The overall recipe 👨‍🍳:  </vt:lpstr>
      <vt:lpstr>The overall recipe 👨‍🍳:  </vt:lpstr>
      <vt:lpstr>The overall recipe 👨‍🍳:  Yann’s Three-layered cake </vt:lpstr>
      <vt:lpstr>Are these steps equally important? </vt:lpstr>
      <vt:lpstr>Are these steps equally important? </vt:lpstr>
      <vt:lpstr>Are these steps equally important? </vt:lpstr>
      <vt:lpstr>Are these steps equally important? </vt:lpstr>
      <vt:lpstr>Are these steps equally important? </vt:lpstr>
      <vt:lpstr>How far can we reduce the human annotations?</vt:lpstr>
      <vt:lpstr>Self-Instruct:  Aligning Language Models w/  Self-Generated Instructions </vt:lpstr>
      <vt:lpstr>Get humans to write ”seed” tasks ✍️ </vt:lpstr>
      <vt:lpstr>Put them your task bank 📦 </vt:lpstr>
      <vt:lpstr>Sample and get LLM to expand it</vt:lpstr>
      <vt:lpstr>Get LLM to answers the new tasks</vt:lpstr>
      <vt:lpstr>Filter tasks</vt:lpstr>
      <vt:lpstr>Close the loop </vt:lpstr>
      <vt:lpstr>Self-Instructing GPT3 (base version)</vt:lpstr>
      <vt:lpstr>Evaluation on User-Oriented Instructions</vt:lpstr>
      <vt:lpstr>Summary Thus Far </vt:lpstr>
      <vt:lpstr>The weight of “alignment” step</vt:lpstr>
      <vt:lpstr>Implications for how to invest</vt:lpstr>
      <vt:lpstr>Implications for what comes out </vt:lpstr>
      <vt:lpstr>The weight of “alignment” step: My 2 cents </vt:lpstr>
      <vt:lpstr>RLHF is patchwork for lack of grounding</vt:lpstr>
      <vt:lpstr>Alignment as a social process</vt:lpstr>
      <vt:lpstr>   The future is a cheesecake</vt:lpstr>
      <vt:lpstr>   The future is a cheesecake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2772</cp:revision>
  <dcterms:created xsi:type="dcterms:W3CDTF">2020-06-18T00:10:56Z</dcterms:created>
  <dcterms:modified xsi:type="dcterms:W3CDTF">2023-11-30T22:42:09Z</dcterms:modified>
</cp:coreProperties>
</file>